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8.jpg" ContentType="image/png"/>
  <Override PartName="/ppt/notesSlides/notesSlide14.xml" ContentType="application/vnd.openxmlformats-officedocument.presentationml.notesSlide+xml"/>
  <Override PartName="/ppt/media/image49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96" r:id="rId3"/>
    <p:sldId id="297" r:id="rId4"/>
    <p:sldId id="309" r:id="rId5"/>
    <p:sldId id="310" r:id="rId6"/>
    <p:sldId id="301" r:id="rId7"/>
    <p:sldId id="299" r:id="rId8"/>
    <p:sldId id="302" r:id="rId9"/>
    <p:sldId id="303" r:id="rId10"/>
    <p:sldId id="306" r:id="rId11"/>
    <p:sldId id="304" r:id="rId12"/>
    <p:sldId id="305" r:id="rId13"/>
    <p:sldId id="313" r:id="rId14"/>
    <p:sldId id="307" r:id="rId15"/>
    <p:sldId id="308" r:id="rId16"/>
    <p:sldId id="311" r:id="rId17"/>
    <p:sldId id="312" r:id="rId18"/>
    <p:sldId id="314" r:id="rId19"/>
    <p:sldId id="316" r:id="rId20"/>
    <p:sldId id="317" r:id="rId21"/>
    <p:sldId id="319" r:id="rId22"/>
    <p:sldId id="321" r:id="rId23"/>
    <p:sldId id="322" r:id="rId24"/>
    <p:sldId id="323" r:id="rId25"/>
    <p:sldId id="324" r:id="rId26"/>
    <p:sldId id="320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5" r:id="rId37"/>
    <p:sldId id="334" r:id="rId38"/>
    <p:sldId id="336" r:id="rId39"/>
    <p:sldId id="337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Lexend Deca" panose="020B0604020202020204" charset="-78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>
        <p:scale>
          <a:sx n="100" d="100"/>
          <a:sy n="100" d="100"/>
        </p:scale>
        <p:origin x="1932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Ιδανικά χρειάζεται να γίνει </a:t>
            </a:r>
            <a:r>
              <a:rPr lang="en-US" dirty="0" err="1"/>
              <a:t>calibrarisma</a:t>
            </a:r>
            <a:r>
              <a:rPr lang="en-US" dirty="0"/>
              <a:t> </a:t>
            </a:r>
            <a:r>
              <a:rPr lang="el-GR" dirty="0"/>
              <a:t>στο </a:t>
            </a:r>
            <a:r>
              <a:rPr lang="en-US" dirty="0"/>
              <a:t>BIAS AVERAGE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93511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states </a:t>
            </a:r>
            <a:r>
              <a:rPr lang="el-GR" dirty="0"/>
              <a:t>για </a:t>
            </a:r>
            <a:r>
              <a:rPr lang="en-US" dirty="0"/>
              <a:t>wait </a:t>
            </a:r>
            <a:r>
              <a:rPr lang="el-GR" dirty="0"/>
              <a:t>είναι ότι περιμένουμε αρχικά να περάσουν τα 0.5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l-GR" dirty="0"/>
              <a:t>μετά το </a:t>
            </a:r>
            <a:r>
              <a:rPr lang="en-US" dirty="0"/>
              <a:t>reset </a:t>
            </a:r>
            <a:r>
              <a:rPr lang="el-GR" dirty="0"/>
              <a:t>και στην συνέχεια περιμένουμε 5</a:t>
            </a:r>
            <a:r>
              <a:rPr lang="en-US" dirty="0"/>
              <a:t> msec </a:t>
            </a:r>
            <a:r>
              <a:rPr lang="el-GR" dirty="0"/>
              <a:t>καθώς κάθε τόσο στέλνει νέα δεδομένα το </a:t>
            </a:r>
            <a:r>
              <a:rPr lang="en-US" dirty="0"/>
              <a:t>acc </a:t>
            </a:r>
            <a:r>
              <a:rPr lang="el-GR" dirty="0"/>
              <a:t>οπότε δεν έχει νόημα να </a:t>
            </a:r>
            <a:r>
              <a:rPr lang="el-GR" dirty="0" err="1"/>
              <a:t>δειγματολειπτούμε</a:t>
            </a:r>
            <a:r>
              <a:rPr lang="el-GR" dirty="0"/>
              <a:t> παραπάνω φορές. Τα </a:t>
            </a:r>
            <a:r>
              <a:rPr lang="en-US" dirty="0"/>
              <a:t>master up </a:t>
            </a:r>
            <a:r>
              <a:rPr lang="el-GR" dirty="0"/>
              <a:t>είναι </a:t>
            </a:r>
            <a:r>
              <a:rPr lang="el-GR" dirty="0" err="1"/>
              <a:t>γτ</a:t>
            </a:r>
            <a:r>
              <a:rPr lang="el-GR" dirty="0"/>
              <a:t> </a:t>
            </a:r>
            <a:r>
              <a:rPr lang="el-GR" dirty="0" err="1"/>
              <a:t>πρεπει</a:t>
            </a:r>
            <a:r>
              <a:rPr lang="el-GR" dirty="0"/>
              <a:t> να </a:t>
            </a:r>
            <a:r>
              <a:rPr lang="el-GR" dirty="0" err="1"/>
              <a:t>ανεβει</a:t>
            </a:r>
            <a:r>
              <a:rPr lang="el-GR" dirty="0"/>
              <a:t> πιο πριν το </a:t>
            </a:r>
            <a:r>
              <a:rPr lang="en-US" dirty="0"/>
              <a:t>master up </a:t>
            </a:r>
            <a:r>
              <a:rPr lang="el-GR" dirty="0"/>
              <a:t>ώστε να μην </a:t>
            </a:r>
            <a:r>
              <a:rPr lang="el-GR" dirty="0" err="1"/>
              <a:t>στελνει</a:t>
            </a:r>
            <a:r>
              <a:rPr lang="el-GR" dirty="0"/>
              <a:t> το </a:t>
            </a:r>
            <a:r>
              <a:rPr lang="en-US" dirty="0" err="1"/>
              <a:t>spi</a:t>
            </a:r>
            <a:r>
              <a:rPr lang="en-US" dirty="0"/>
              <a:t> idle = 1 </a:t>
            </a:r>
            <a:r>
              <a:rPr lang="el-GR" dirty="0"/>
              <a:t>που είναι ο έλεγχος για το επόμενο </a:t>
            </a:r>
            <a:r>
              <a:rPr lang="en-US" dirty="0"/>
              <a:t>state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01320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O transmitter </a:t>
            </a:r>
            <a:r>
              <a:rPr lang="el-GR" dirty="0"/>
              <a:t>ουσιαστικά λαμβάνει μία τιμή από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76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O transmitter </a:t>
            </a:r>
            <a:r>
              <a:rPr lang="el-GR" dirty="0"/>
              <a:t>ουσιαστικά λαμβάνει μία τιμή από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0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states </a:t>
            </a:r>
            <a:r>
              <a:rPr lang="el-GR" dirty="0"/>
              <a:t>για </a:t>
            </a:r>
            <a:r>
              <a:rPr lang="en-US" dirty="0"/>
              <a:t>wait </a:t>
            </a:r>
            <a:r>
              <a:rPr lang="el-GR" dirty="0"/>
              <a:t>είναι ότι περιμένουμε αρχικά να περάσουν τα 0.5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l-GR" dirty="0"/>
              <a:t>μετά το </a:t>
            </a:r>
            <a:r>
              <a:rPr lang="en-US" dirty="0"/>
              <a:t>reset </a:t>
            </a:r>
            <a:r>
              <a:rPr lang="el-GR" dirty="0"/>
              <a:t>και στην συνέχεια περιμένουμε 5</a:t>
            </a:r>
            <a:r>
              <a:rPr lang="en-US" dirty="0"/>
              <a:t> msec </a:t>
            </a:r>
            <a:r>
              <a:rPr lang="el-GR" dirty="0"/>
              <a:t>καθώς κάθε τόσο στέλνει νέα δεδομένα το </a:t>
            </a:r>
            <a:r>
              <a:rPr lang="en-US" dirty="0"/>
              <a:t>acc </a:t>
            </a:r>
            <a:r>
              <a:rPr lang="el-GR" dirty="0"/>
              <a:t>οπότε δεν έχει νόημα να </a:t>
            </a:r>
            <a:r>
              <a:rPr lang="el-GR" dirty="0" err="1"/>
              <a:t>δειγματολειπτούμε</a:t>
            </a:r>
            <a:r>
              <a:rPr lang="el-GR" dirty="0"/>
              <a:t> παραπάνω φορές. Τα </a:t>
            </a:r>
            <a:r>
              <a:rPr lang="en-US" dirty="0"/>
              <a:t>master up </a:t>
            </a:r>
            <a:r>
              <a:rPr lang="el-GR" dirty="0"/>
              <a:t>είναι </a:t>
            </a:r>
            <a:r>
              <a:rPr lang="el-GR" dirty="0" err="1"/>
              <a:t>γτ</a:t>
            </a:r>
            <a:r>
              <a:rPr lang="el-GR" dirty="0"/>
              <a:t> </a:t>
            </a:r>
            <a:r>
              <a:rPr lang="el-GR" dirty="0" err="1"/>
              <a:t>πρεπει</a:t>
            </a:r>
            <a:r>
              <a:rPr lang="el-GR" dirty="0"/>
              <a:t> να </a:t>
            </a:r>
            <a:r>
              <a:rPr lang="el-GR" dirty="0" err="1"/>
              <a:t>ανεβει</a:t>
            </a:r>
            <a:r>
              <a:rPr lang="el-GR" dirty="0"/>
              <a:t> πιο πριν το </a:t>
            </a:r>
            <a:r>
              <a:rPr lang="en-US" dirty="0"/>
              <a:t>master up </a:t>
            </a:r>
            <a:r>
              <a:rPr lang="el-GR" dirty="0"/>
              <a:t>ώστε να μην </a:t>
            </a:r>
            <a:r>
              <a:rPr lang="el-GR" dirty="0" err="1"/>
              <a:t>στελνει</a:t>
            </a:r>
            <a:r>
              <a:rPr lang="el-GR" dirty="0"/>
              <a:t> το </a:t>
            </a:r>
            <a:r>
              <a:rPr lang="en-US" dirty="0" err="1"/>
              <a:t>spi</a:t>
            </a:r>
            <a:r>
              <a:rPr lang="en-US" dirty="0"/>
              <a:t> idle = 1 </a:t>
            </a:r>
            <a:r>
              <a:rPr lang="el-GR" dirty="0"/>
              <a:t>που είναι ο έλεγχος για το επόμενο </a:t>
            </a:r>
            <a:r>
              <a:rPr lang="en-US" dirty="0"/>
              <a:t>state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2390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O transmitter </a:t>
            </a:r>
            <a:r>
              <a:rPr lang="el-GR" dirty="0"/>
              <a:t>ουσιαστικά λαμβάνει μία τιμή από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8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states </a:t>
            </a:r>
            <a:r>
              <a:rPr lang="el-GR" dirty="0"/>
              <a:t>για </a:t>
            </a:r>
            <a:r>
              <a:rPr lang="en-US" dirty="0"/>
              <a:t>wait </a:t>
            </a:r>
            <a:r>
              <a:rPr lang="el-GR" dirty="0"/>
              <a:t>είναι ότι περιμένουμε αρχικά να περάσουν τα 0.5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l-GR" dirty="0"/>
              <a:t>μετά το </a:t>
            </a:r>
            <a:r>
              <a:rPr lang="en-US" dirty="0"/>
              <a:t>reset </a:t>
            </a:r>
            <a:r>
              <a:rPr lang="el-GR" dirty="0"/>
              <a:t>και στην συνέχεια περιμένουμε 5</a:t>
            </a:r>
            <a:r>
              <a:rPr lang="en-US" dirty="0"/>
              <a:t> msec </a:t>
            </a:r>
            <a:r>
              <a:rPr lang="el-GR" dirty="0"/>
              <a:t>καθώς κάθε τόσο στέλνει νέα δεδομένα το </a:t>
            </a:r>
            <a:r>
              <a:rPr lang="en-US" dirty="0"/>
              <a:t>acc </a:t>
            </a:r>
            <a:r>
              <a:rPr lang="el-GR" dirty="0"/>
              <a:t>οπότε δεν έχει νόημα να </a:t>
            </a:r>
            <a:r>
              <a:rPr lang="el-GR" dirty="0" err="1"/>
              <a:t>δειγματολειπτούμε</a:t>
            </a:r>
            <a:r>
              <a:rPr lang="el-GR" dirty="0"/>
              <a:t> παραπάνω φορές. Τα </a:t>
            </a:r>
            <a:r>
              <a:rPr lang="en-US" dirty="0"/>
              <a:t>master up </a:t>
            </a:r>
            <a:r>
              <a:rPr lang="el-GR" dirty="0"/>
              <a:t>είναι </a:t>
            </a:r>
            <a:r>
              <a:rPr lang="el-GR" dirty="0" err="1"/>
              <a:t>γτ</a:t>
            </a:r>
            <a:r>
              <a:rPr lang="el-GR" dirty="0"/>
              <a:t> </a:t>
            </a:r>
            <a:r>
              <a:rPr lang="el-GR" dirty="0" err="1"/>
              <a:t>πρεπει</a:t>
            </a:r>
            <a:r>
              <a:rPr lang="el-GR" dirty="0"/>
              <a:t> να </a:t>
            </a:r>
            <a:r>
              <a:rPr lang="el-GR" dirty="0" err="1"/>
              <a:t>ανεβει</a:t>
            </a:r>
            <a:r>
              <a:rPr lang="el-GR" dirty="0"/>
              <a:t> πιο πριν το </a:t>
            </a:r>
            <a:r>
              <a:rPr lang="en-US" dirty="0"/>
              <a:t>master up </a:t>
            </a:r>
            <a:r>
              <a:rPr lang="el-GR" dirty="0"/>
              <a:t>ώστε να μην </a:t>
            </a:r>
            <a:r>
              <a:rPr lang="el-GR" dirty="0" err="1"/>
              <a:t>στελνει</a:t>
            </a:r>
            <a:r>
              <a:rPr lang="el-GR" dirty="0"/>
              <a:t> το </a:t>
            </a:r>
            <a:r>
              <a:rPr lang="en-US" dirty="0" err="1"/>
              <a:t>spi</a:t>
            </a:r>
            <a:r>
              <a:rPr lang="en-US" dirty="0"/>
              <a:t> idle = 1 </a:t>
            </a:r>
            <a:r>
              <a:rPr lang="el-GR" dirty="0"/>
              <a:t>που είναι ο έλεγχος για το επόμενο </a:t>
            </a:r>
            <a:r>
              <a:rPr lang="en-US" dirty="0"/>
              <a:t>state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48970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O transmitter </a:t>
            </a:r>
            <a:r>
              <a:rPr lang="el-GR" dirty="0"/>
              <a:t>ουσιαστικά λαμβάνει μία τιμή από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86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l-GR" dirty="0"/>
              <a:t>Συνδέουμε το </a:t>
            </a:r>
            <a:r>
              <a:rPr lang="en-US" dirty="0"/>
              <a:t>D4 </a:t>
            </a:r>
            <a:r>
              <a:rPr lang="el-GR" dirty="0"/>
              <a:t>από την πλακέτα για τον </a:t>
            </a:r>
            <a:r>
              <a:rPr lang="el-GR" dirty="0" err="1"/>
              <a:t>τρανσμιτερ</a:t>
            </a:r>
            <a:r>
              <a:rPr lang="el-GR" dirty="0"/>
              <a:t> γιατί στέλνει δεδομένα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72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O transmitter </a:t>
            </a:r>
            <a:r>
              <a:rPr lang="el-GR" dirty="0"/>
              <a:t>ουσιαστικά λαμβάνει μία τιμή από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4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Ουσιαστικά η συγκεκριμένη </a:t>
            </a:r>
            <a:r>
              <a:rPr lang="en-US" dirty="0"/>
              <a:t>FSM </a:t>
            </a:r>
            <a:r>
              <a:rPr lang="el-GR" dirty="0"/>
              <a:t>ελέγχει όλη την λειτουργία του </a:t>
            </a:r>
            <a:r>
              <a:rPr lang="en-US" dirty="0"/>
              <a:t>Shift register </a:t>
            </a:r>
            <a:r>
              <a:rPr lang="el-GR" dirty="0"/>
              <a:t>του </a:t>
            </a:r>
            <a:r>
              <a:rPr lang="en-US" dirty="0"/>
              <a:t>SPI. </a:t>
            </a:r>
            <a:r>
              <a:rPr lang="el-GR" dirty="0"/>
              <a:t>Συνδέεται με το επόμενο </a:t>
            </a:r>
            <a:r>
              <a:rPr lang="en-US" dirty="0"/>
              <a:t>module </a:t>
            </a:r>
            <a:r>
              <a:rPr lang="el-GR" dirty="0"/>
              <a:t>που</a:t>
            </a:r>
            <a:r>
              <a:rPr lang="en-US" dirty="0"/>
              <a:t> </a:t>
            </a:r>
            <a:r>
              <a:rPr lang="el-GR" dirty="0"/>
              <a:t>είναι το </a:t>
            </a:r>
            <a:r>
              <a:rPr lang="en-US" dirty="0"/>
              <a:t>acc instructions</a:t>
            </a:r>
            <a:r>
              <a:rPr lang="el-GR" dirty="0"/>
              <a:t>, το οποίο του στέλνει τις εντολές που πρέπει να στείλει το </a:t>
            </a:r>
            <a:r>
              <a:rPr lang="en-US" dirty="0"/>
              <a:t>SPI </a:t>
            </a:r>
            <a:r>
              <a:rPr lang="el-GR" dirty="0"/>
              <a:t>και με βάση τα </a:t>
            </a:r>
            <a:r>
              <a:rPr lang="en-US" dirty="0"/>
              <a:t>states</a:t>
            </a:r>
            <a:r>
              <a:rPr lang="el-GR" dirty="0"/>
              <a:t> ορίζεται το πότε θα γίνει </a:t>
            </a:r>
            <a:r>
              <a:rPr lang="en-US" dirty="0"/>
              <a:t>load</a:t>
            </a:r>
            <a:r>
              <a:rPr lang="el-GR" dirty="0"/>
              <a:t>, ποιο από τα </a:t>
            </a:r>
            <a:r>
              <a:rPr lang="en-US" dirty="0"/>
              <a:t>data </a:t>
            </a:r>
            <a:r>
              <a:rPr lang="el-GR" dirty="0"/>
              <a:t>κλπ. Ουσιαστικά </a:t>
            </a:r>
            <a:r>
              <a:rPr lang="el-GR" dirty="0" err="1"/>
              <a:t>αρχικα</a:t>
            </a:r>
            <a:r>
              <a:rPr lang="el-GR" dirty="0"/>
              <a:t> </a:t>
            </a:r>
            <a:r>
              <a:rPr lang="el-GR" dirty="0" err="1"/>
              <a:t>αρχικοποιείται</a:t>
            </a:r>
            <a:r>
              <a:rPr lang="el-GR" dirty="0"/>
              <a:t>, </a:t>
            </a:r>
            <a:r>
              <a:rPr lang="el-GR" dirty="0" err="1"/>
              <a:t>καισ</a:t>
            </a:r>
            <a:r>
              <a:rPr lang="el-GR" dirty="0"/>
              <a:t> το </a:t>
            </a:r>
            <a:r>
              <a:rPr lang="en-US" dirty="0"/>
              <a:t>state send data </a:t>
            </a:r>
            <a:r>
              <a:rPr lang="el-GR" dirty="0"/>
              <a:t>στέλνετε το πρώτο </a:t>
            </a:r>
            <a:r>
              <a:rPr lang="en-US" dirty="0"/>
              <a:t>data. </a:t>
            </a:r>
            <a:r>
              <a:rPr lang="el-GR" dirty="0"/>
              <a:t>Στο </a:t>
            </a:r>
            <a:r>
              <a:rPr lang="en-US" dirty="0"/>
              <a:t>check if last data </a:t>
            </a:r>
            <a:r>
              <a:rPr lang="el-GR" dirty="0"/>
              <a:t>γίνεται έλεγχος εάν είναι τελευταίο </a:t>
            </a:r>
            <a:r>
              <a:rPr lang="en-US" dirty="0"/>
              <a:t>data </a:t>
            </a:r>
            <a:r>
              <a:rPr lang="el-GR" dirty="0"/>
              <a:t>του μηνύματος ώστε να πάει στο </a:t>
            </a:r>
            <a:r>
              <a:rPr lang="en-US" dirty="0"/>
              <a:t>CS_UP </a:t>
            </a:r>
            <a:r>
              <a:rPr lang="el-GR" dirty="0"/>
              <a:t>και στην συνέχεια στο </a:t>
            </a:r>
            <a:r>
              <a:rPr lang="en-US" dirty="0"/>
              <a:t>idle. </a:t>
            </a:r>
            <a:r>
              <a:rPr lang="el-GR" dirty="0"/>
              <a:t>Εάν δεν είναι το τελευταίο συνεχίζει στο να κάνει ξανά </a:t>
            </a:r>
            <a:r>
              <a:rPr lang="en-US" dirty="0"/>
              <a:t>load </a:t>
            </a:r>
            <a:r>
              <a:rPr lang="el-GR" dirty="0"/>
              <a:t>και μετά γίνεται έλεγχος στο </a:t>
            </a:r>
            <a:r>
              <a:rPr lang="en-US" dirty="0"/>
              <a:t>choose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l-GR" dirty="0"/>
              <a:t>ώστε να γνωρίζουμε εάν θα γίνει </a:t>
            </a:r>
            <a:r>
              <a:rPr lang="en-US" dirty="0"/>
              <a:t>receive </a:t>
            </a:r>
            <a:r>
              <a:rPr lang="el-GR" dirty="0"/>
              <a:t>ή </a:t>
            </a:r>
            <a:r>
              <a:rPr lang="en-US" dirty="0"/>
              <a:t>send. </a:t>
            </a:r>
            <a:r>
              <a:rPr lang="el-GR" dirty="0"/>
              <a:t>Εάν είναι </a:t>
            </a:r>
            <a:r>
              <a:rPr lang="en-US" dirty="0"/>
              <a:t>receive </a:t>
            </a:r>
            <a:r>
              <a:rPr lang="el-GR" dirty="0"/>
              <a:t>πάει στο ανάλογο </a:t>
            </a:r>
            <a:r>
              <a:rPr lang="en-US" dirty="0"/>
              <a:t>state </a:t>
            </a:r>
            <a:r>
              <a:rPr lang="el-GR" dirty="0"/>
              <a:t>και στην συνέχεια διαβάζει </a:t>
            </a:r>
            <a:r>
              <a:rPr lang="en-US" dirty="0"/>
              <a:t>data </a:t>
            </a:r>
            <a:r>
              <a:rPr lang="el-GR" dirty="0"/>
              <a:t>τα αποθηκεύει και ενημερώνει πότε είναι έτοιμα.</a:t>
            </a:r>
          </a:p>
        </p:txBody>
      </p:sp>
    </p:spTree>
    <p:extLst>
      <p:ext uri="{BB962C8B-B14F-4D97-AF65-F5344CB8AC3E}">
        <p14:creationId xmlns:p14="http://schemas.microsoft.com/office/powerpoint/2010/main" val="991725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O transmitter </a:t>
            </a:r>
            <a:r>
              <a:rPr lang="el-GR" dirty="0"/>
              <a:t>ουσιαστικά λαμβάνει μία τιμή από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15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76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states </a:t>
            </a:r>
            <a:r>
              <a:rPr lang="el-GR" dirty="0"/>
              <a:t>για </a:t>
            </a:r>
            <a:r>
              <a:rPr lang="en-US" dirty="0"/>
              <a:t>wait </a:t>
            </a:r>
            <a:r>
              <a:rPr lang="el-GR" dirty="0"/>
              <a:t>είναι ότι περιμένουμε αρχικά να περάσουν τα 0.5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l-GR" dirty="0"/>
              <a:t>μετά το </a:t>
            </a:r>
            <a:r>
              <a:rPr lang="en-US" dirty="0"/>
              <a:t>reset </a:t>
            </a:r>
            <a:r>
              <a:rPr lang="el-GR" dirty="0"/>
              <a:t>και στην συνέχεια περιμένουμε 5</a:t>
            </a:r>
            <a:r>
              <a:rPr lang="en-US" dirty="0"/>
              <a:t> msec </a:t>
            </a:r>
            <a:r>
              <a:rPr lang="el-GR" dirty="0"/>
              <a:t>καθώς κάθε τόσο στέλνει νέα δεδομένα το </a:t>
            </a:r>
            <a:r>
              <a:rPr lang="en-US" dirty="0"/>
              <a:t>acc </a:t>
            </a:r>
            <a:r>
              <a:rPr lang="el-GR" dirty="0"/>
              <a:t>οπότε δεν έχει νόημα να </a:t>
            </a:r>
            <a:r>
              <a:rPr lang="el-GR" dirty="0" err="1"/>
              <a:t>δειγματολειπτούμε</a:t>
            </a:r>
            <a:r>
              <a:rPr lang="el-GR" dirty="0"/>
              <a:t> παραπάνω φορές. Τα </a:t>
            </a:r>
            <a:r>
              <a:rPr lang="en-US" dirty="0"/>
              <a:t>master up </a:t>
            </a:r>
            <a:r>
              <a:rPr lang="el-GR" dirty="0"/>
              <a:t>είναι </a:t>
            </a:r>
            <a:r>
              <a:rPr lang="el-GR" dirty="0" err="1"/>
              <a:t>γτ</a:t>
            </a:r>
            <a:r>
              <a:rPr lang="el-GR" dirty="0"/>
              <a:t> </a:t>
            </a:r>
            <a:r>
              <a:rPr lang="el-GR" dirty="0" err="1"/>
              <a:t>πρεπει</a:t>
            </a:r>
            <a:r>
              <a:rPr lang="el-GR" dirty="0"/>
              <a:t> να </a:t>
            </a:r>
            <a:r>
              <a:rPr lang="el-GR" dirty="0" err="1"/>
              <a:t>ανεβει</a:t>
            </a:r>
            <a:r>
              <a:rPr lang="el-GR" dirty="0"/>
              <a:t> πιο πριν το </a:t>
            </a:r>
            <a:r>
              <a:rPr lang="en-US" dirty="0"/>
              <a:t>master up </a:t>
            </a:r>
            <a:r>
              <a:rPr lang="el-GR" dirty="0"/>
              <a:t>ώστε να μην </a:t>
            </a:r>
            <a:r>
              <a:rPr lang="el-GR" dirty="0" err="1"/>
              <a:t>στελνει</a:t>
            </a:r>
            <a:r>
              <a:rPr lang="el-GR" dirty="0"/>
              <a:t> το </a:t>
            </a:r>
            <a:r>
              <a:rPr lang="en-US" dirty="0" err="1"/>
              <a:t>spi</a:t>
            </a:r>
            <a:r>
              <a:rPr lang="en-US" dirty="0"/>
              <a:t> idle = 1 </a:t>
            </a:r>
            <a:r>
              <a:rPr lang="el-GR" dirty="0"/>
              <a:t>που είναι ο έλεγχος για το επόμενο </a:t>
            </a:r>
            <a:r>
              <a:rPr lang="en-US" dirty="0"/>
              <a:t>state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000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Ουσιαστικά χρησιμοποιούμε πίνακες  με 128 θέσεις και κάθε τιμή που εισάγετε προστίθεται με την προηγούμενη ώστε τελικά να γίνει ένα </a:t>
            </a:r>
            <a:r>
              <a:rPr lang="en-US" dirty="0"/>
              <a:t>shift &lt;&lt;7 </a:t>
            </a:r>
            <a:r>
              <a:rPr lang="el-GR" dirty="0"/>
              <a:t>και να λάβουμε τον μέσο όρο. Το εύρος της κάθε θέσης είναι 16 </a:t>
            </a:r>
            <a:r>
              <a:rPr lang="en-US" dirty="0"/>
              <a:t>bits </a:t>
            </a:r>
            <a:r>
              <a:rPr lang="el-GR" dirty="0"/>
              <a:t>καθώς υπολογίστηκε ότι για μέγιστη τιμή 256 * 128 = 32768 που χωράει σε 16 </a:t>
            </a:r>
            <a:r>
              <a:rPr lang="en-US" dirty="0"/>
              <a:t>bit </a:t>
            </a:r>
            <a:r>
              <a:rPr lang="el-GR" dirty="0"/>
              <a:t>τιμή</a:t>
            </a:r>
          </a:p>
        </p:txBody>
      </p:sp>
    </p:spTree>
    <p:extLst>
      <p:ext uri="{BB962C8B-B14F-4D97-AF65-F5344CB8AC3E}">
        <p14:creationId xmlns:p14="http://schemas.microsoft.com/office/powerpoint/2010/main" val="142402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Για να μην χρησιμοποιήσουμε δεκαδικά, κάνουμε </a:t>
            </a:r>
            <a:r>
              <a:rPr lang="el-GR" dirty="0" err="1"/>
              <a:t>ολη</a:t>
            </a:r>
            <a:r>
              <a:rPr lang="el-GR" dirty="0"/>
              <a:t> την συνάρτηση επί 10.000 και έχουμε </a:t>
            </a:r>
            <a:r>
              <a:rPr lang="el-GR" dirty="0" err="1"/>
              <a:t>ακαίρεους</a:t>
            </a:r>
            <a:r>
              <a:rPr lang="el-GR" dirty="0"/>
              <a:t>. Γνωρίζουμε ότι η τιμή μας είναι </a:t>
            </a:r>
            <a:r>
              <a:rPr lang="el-GR" dirty="0" err="1"/>
              <a:t>επι</a:t>
            </a:r>
            <a:r>
              <a:rPr lang="el-GR" dirty="0"/>
              <a:t> 10.000. Τα όρια είναι (-128, 127) επειδή έχουμε </a:t>
            </a:r>
            <a:r>
              <a:rPr lang="en-US" dirty="0"/>
              <a:t>8 bits signed </a:t>
            </a:r>
            <a:r>
              <a:rPr lang="el-GR" dirty="0"/>
              <a:t>τιμή που διαβάζουμε</a:t>
            </a:r>
          </a:p>
        </p:txBody>
      </p:sp>
    </p:spTree>
    <p:extLst>
      <p:ext uri="{BB962C8B-B14F-4D97-AF65-F5344CB8AC3E}">
        <p14:creationId xmlns:p14="http://schemas.microsoft.com/office/powerpoint/2010/main" val="4054431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Ιδανικά χρειάζεται να γίνει </a:t>
            </a:r>
            <a:r>
              <a:rPr lang="en-US" dirty="0" err="1"/>
              <a:t>calibrarisma</a:t>
            </a:r>
            <a:r>
              <a:rPr lang="en-US" dirty="0"/>
              <a:t> </a:t>
            </a:r>
            <a:r>
              <a:rPr lang="el-GR" dirty="0"/>
              <a:t>στο </a:t>
            </a:r>
            <a:r>
              <a:rPr lang="en-US" dirty="0"/>
              <a:t>BIAS AVERAGE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1444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Ουσιαστικά ο αλγόριθμος </a:t>
            </a:r>
            <a:r>
              <a:rPr lang="en-US" dirty="0"/>
              <a:t>double dabble</a:t>
            </a:r>
            <a:r>
              <a:rPr lang="el-GR" dirty="0"/>
              <a:t> (γνωστός και ως </a:t>
            </a:r>
            <a:r>
              <a:rPr lang="en-US" dirty="0"/>
              <a:t>shift-and-add-3 algorithm) </a:t>
            </a:r>
            <a:r>
              <a:rPr lang="el-GR" dirty="0"/>
              <a:t>μας λέει ότι κάνουμε </a:t>
            </a:r>
            <a:r>
              <a:rPr lang="en-US" dirty="0"/>
              <a:t>shift </a:t>
            </a:r>
            <a:r>
              <a:rPr lang="el-GR" dirty="0"/>
              <a:t>αριστερά την τιμή κατά 1 και εάν οποιαδήποτε από τις τριάδες έχει δεκαδική τιμή μεγαλύτερη ή ίση από 5 όπου προσθέτουμε</a:t>
            </a:r>
            <a:r>
              <a:rPr lang="en-US" dirty="0"/>
              <a:t> </a:t>
            </a:r>
            <a:r>
              <a:rPr lang="el-GR" dirty="0"/>
              <a:t>διότι όταν κάνουμε </a:t>
            </a:r>
            <a:r>
              <a:rPr lang="en-US" dirty="0"/>
              <a:t>shift </a:t>
            </a:r>
            <a:r>
              <a:rPr lang="el-GR" dirty="0"/>
              <a:t>είναι σαν να </a:t>
            </a:r>
            <a:r>
              <a:rPr lang="el-GR" dirty="0" err="1"/>
              <a:t>κανουμε</a:t>
            </a:r>
            <a:r>
              <a:rPr lang="el-GR" dirty="0"/>
              <a:t> επί δύο, οπότε ενώ το </a:t>
            </a:r>
            <a:r>
              <a:rPr lang="en-US" dirty="0"/>
              <a:t>0-4 </a:t>
            </a:r>
            <a:r>
              <a:rPr lang="el-GR" dirty="0"/>
              <a:t>δίνει πάλι τιμή 0-9, εάν η τιμή είναι μεγαλύτερη από 5 δεν θα έδινε τιμή 0-9, οπότε προσθέτοντας 3 θα σπάσει την τιμή σε 2</a:t>
            </a:r>
          </a:p>
          <a:p>
            <a:r>
              <a:rPr lang="el-GR" dirty="0"/>
              <a:t>40 </a:t>
            </a:r>
            <a:r>
              <a:rPr lang="en-US" dirty="0"/>
              <a:t>bits register</a:t>
            </a:r>
          </a:p>
        </p:txBody>
      </p:sp>
    </p:spTree>
    <p:extLst>
      <p:ext uri="{BB962C8B-B14F-4D97-AF65-F5344CB8AC3E}">
        <p14:creationId xmlns:p14="http://schemas.microsoft.com/office/powerpoint/2010/main" val="2662557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l-GR" dirty="0"/>
              <a:t>Μοναδική διαφοροποίηση αποτελεί ότι έχει φτιαχτεί ένα ίδιο </a:t>
            </a:r>
            <a:r>
              <a:rPr lang="en-US" dirty="0"/>
              <a:t>module </a:t>
            </a:r>
            <a:r>
              <a:rPr lang="el-GR" dirty="0"/>
              <a:t>για την θερμοκρασία με μεγαλύτερο εύρος τιμών (48) και βγάζει 7 ψηφία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4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states </a:t>
            </a:r>
            <a:r>
              <a:rPr lang="el-GR" dirty="0"/>
              <a:t>για </a:t>
            </a:r>
            <a:r>
              <a:rPr lang="en-US" dirty="0"/>
              <a:t>wait </a:t>
            </a:r>
            <a:r>
              <a:rPr lang="el-GR" dirty="0"/>
              <a:t>είναι ότι περιμένουμε αρχικά να περάσουν τα 0.5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l-GR" dirty="0"/>
              <a:t>μετά το </a:t>
            </a:r>
            <a:r>
              <a:rPr lang="en-US" dirty="0"/>
              <a:t>reset </a:t>
            </a:r>
            <a:r>
              <a:rPr lang="el-GR" dirty="0"/>
              <a:t>και στην συνέχεια περιμένουμε 5</a:t>
            </a:r>
            <a:r>
              <a:rPr lang="en-US" dirty="0"/>
              <a:t> msec </a:t>
            </a:r>
            <a:r>
              <a:rPr lang="el-GR" dirty="0"/>
              <a:t>καθώς κάθε τόσο στέλνει νέα δεδομένα το </a:t>
            </a:r>
            <a:r>
              <a:rPr lang="en-US" dirty="0"/>
              <a:t>acc </a:t>
            </a:r>
            <a:r>
              <a:rPr lang="el-GR" dirty="0"/>
              <a:t>οπότε δεν έχει νόημα να </a:t>
            </a:r>
            <a:r>
              <a:rPr lang="el-GR" dirty="0" err="1"/>
              <a:t>δειγματολειπτούμε</a:t>
            </a:r>
            <a:r>
              <a:rPr lang="el-GR" dirty="0"/>
              <a:t> παραπάνω φορές. Τα </a:t>
            </a:r>
            <a:r>
              <a:rPr lang="en-US" dirty="0"/>
              <a:t>master up </a:t>
            </a:r>
            <a:r>
              <a:rPr lang="el-GR" dirty="0"/>
              <a:t>είναι </a:t>
            </a:r>
            <a:r>
              <a:rPr lang="el-GR" dirty="0" err="1"/>
              <a:t>γτ</a:t>
            </a:r>
            <a:r>
              <a:rPr lang="el-GR" dirty="0"/>
              <a:t> </a:t>
            </a:r>
            <a:r>
              <a:rPr lang="el-GR" dirty="0" err="1"/>
              <a:t>πρεπει</a:t>
            </a:r>
            <a:r>
              <a:rPr lang="el-GR" dirty="0"/>
              <a:t> να </a:t>
            </a:r>
            <a:r>
              <a:rPr lang="el-GR" dirty="0" err="1"/>
              <a:t>ανεβει</a:t>
            </a:r>
            <a:r>
              <a:rPr lang="el-GR" dirty="0"/>
              <a:t> πιο πριν το </a:t>
            </a:r>
            <a:r>
              <a:rPr lang="en-US" dirty="0"/>
              <a:t>master up </a:t>
            </a:r>
            <a:r>
              <a:rPr lang="el-GR" dirty="0"/>
              <a:t>ώστε να μην </a:t>
            </a:r>
            <a:r>
              <a:rPr lang="el-GR" dirty="0" err="1"/>
              <a:t>στελνει</a:t>
            </a:r>
            <a:r>
              <a:rPr lang="el-GR" dirty="0"/>
              <a:t> το </a:t>
            </a:r>
            <a:r>
              <a:rPr lang="en-US" dirty="0" err="1"/>
              <a:t>spi</a:t>
            </a:r>
            <a:r>
              <a:rPr lang="en-US" dirty="0"/>
              <a:t> idle = 1 </a:t>
            </a:r>
            <a:r>
              <a:rPr lang="el-GR" dirty="0"/>
              <a:t>που είναι ο έλεγχος για το επόμενο </a:t>
            </a:r>
            <a:r>
              <a:rPr lang="en-US" dirty="0"/>
              <a:t>state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8089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09353" y="1991850"/>
            <a:ext cx="466691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Τελική εργασία </a:t>
            </a:r>
            <a:r>
              <a:rPr lang="en-US" dirty="0"/>
              <a:t>ECE-333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Υπότιτλος 2">
            <a:extLst>
              <a:ext uri="{FF2B5EF4-FFF2-40B4-BE49-F238E27FC236}">
                <a16:creationId xmlns:a16="http://schemas.microsoft.com/office/drawing/2014/main" id="{F0813DD0-0FC5-5311-AFF3-9AF7C4F8ED28}"/>
              </a:ext>
            </a:extLst>
          </p:cNvPr>
          <p:cNvSpPr txBox="1">
            <a:spLocks/>
          </p:cNvSpPr>
          <p:nvPr/>
        </p:nvSpPr>
        <p:spPr>
          <a:xfrm>
            <a:off x="0" y="4720876"/>
            <a:ext cx="4255994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Υπεύθυνος καθηγητής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Χρήστος Σωτηρίου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EE02575D-4DF4-8302-F8B9-E786D7C1CFE9}"/>
              </a:ext>
            </a:extLst>
          </p:cNvPr>
          <p:cNvSpPr txBox="1">
            <a:spLocks/>
          </p:cNvSpPr>
          <p:nvPr/>
        </p:nvSpPr>
        <p:spPr>
          <a:xfrm>
            <a:off x="6697521" y="4720876"/>
            <a:ext cx="4255994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Δημήτριος </a:t>
            </a:r>
            <a:r>
              <a:rPr lang="el-G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Τσαλαπάτας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5EB879-D9B3-74FB-B082-5590528A1E23}"/>
              </a:ext>
            </a:extLst>
          </p:cNvPr>
          <p:cNvSpPr txBox="1"/>
          <p:nvPr/>
        </p:nvSpPr>
        <p:spPr>
          <a:xfrm>
            <a:off x="190446" y="2707341"/>
            <a:ext cx="3570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Για να επιτευχθούν οι ανάλογοι χρόνοι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setup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και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hold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που ζητούνται χρειάζεται να γνωρίζουμε την θέση του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SCLK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σε σχέση με το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clock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του συστήματος, αυτό επιτυγχάνεται μέσω του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counter_5mhz</a:t>
            </a:r>
            <a:endParaRPr lang="el-GR" sz="1600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6" name="Τίτλος 1">
            <a:extLst>
              <a:ext uri="{FF2B5EF4-FFF2-40B4-BE49-F238E27FC236}">
                <a16:creationId xmlns:a16="http://schemas.microsoft.com/office/drawing/2014/main" id="{EE5E090F-D676-6900-DEB6-0D43806DDA7A}"/>
              </a:ext>
            </a:extLst>
          </p:cNvPr>
          <p:cNvSpPr txBox="1">
            <a:spLocks/>
          </p:cNvSpPr>
          <p:nvPr/>
        </p:nvSpPr>
        <p:spPr>
          <a:xfrm>
            <a:off x="482972" y="166926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Master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7" name="Εικόνα 6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C9B322C7-766A-5F88-4383-13DD6F8C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363" y="2098053"/>
            <a:ext cx="3380042" cy="2878521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B81BFA63-001F-9091-5665-5D6A597D9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" y="946644"/>
            <a:ext cx="6315739" cy="9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1">
            <a:extLst>
              <a:ext uri="{FF2B5EF4-FFF2-40B4-BE49-F238E27FC236}">
                <a16:creationId xmlns:a16="http://schemas.microsoft.com/office/drawing/2014/main" id="{9EE2E291-2E36-9A81-8893-FF5CC64E4FEE}"/>
              </a:ext>
            </a:extLst>
          </p:cNvPr>
          <p:cNvSpPr txBox="1">
            <a:spLocks/>
          </p:cNvSpPr>
          <p:nvPr/>
        </p:nvSpPr>
        <p:spPr>
          <a:xfrm rot="5400000">
            <a:off x="5951538" y="3088061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Dataflow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Master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6FE76C6-D0DB-C569-48A7-807AB0F0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"/>
            <a:ext cx="85826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0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0AABBC8-BBE0-054F-AC56-7347D7366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Τίτλος 1">
            <a:extLst>
              <a:ext uri="{FF2B5EF4-FFF2-40B4-BE49-F238E27FC236}">
                <a16:creationId xmlns:a16="http://schemas.microsoft.com/office/drawing/2014/main" id="{9EE2E291-2E36-9A81-8893-FF5CC64E4FEE}"/>
              </a:ext>
            </a:extLst>
          </p:cNvPr>
          <p:cNvSpPr txBox="1">
            <a:spLocks/>
          </p:cNvSpPr>
          <p:nvPr/>
        </p:nvSpPr>
        <p:spPr>
          <a:xfrm>
            <a:off x="114717" y="652927"/>
            <a:ext cx="4457284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FSM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Master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F37D8-29BC-E84D-9A4B-19ED06FF4C15}"/>
              </a:ext>
            </a:extLst>
          </p:cNvPr>
          <p:cNvSpPr txBox="1"/>
          <p:nvPr/>
        </p:nvSpPr>
        <p:spPr>
          <a:xfrm>
            <a:off x="4940679" y="652927"/>
            <a:ext cx="408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l-GR" sz="2000" dirty="0">
                <a:solidFill>
                  <a:schemeClr val="bg1"/>
                </a:solidFill>
              </a:rPr>
              <a:t>Υλοποίηση </a:t>
            </a:r>
            <a:r>
              <a:rPr lang="en-US" sz="2000" dirty="0">
                <a:solidFill>
                  <a:schemeClr val="bg1"/>
                </a:solidFill>
              </a:rPr>
              <a:t>MOORE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14 States</a:t>
            </a:r>
            <a:endParaRPr lang="el-GR" sz="2000" dirty="0">
              <a:solidFill>
                <a:schemeClr val="bg1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C60B75FD-DABB-5B81-A3D5-C97C6B4B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36" y="1589314"/>
            <a:ext cx="9164335" cy="35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7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353466" y="1514329"/>
            <a:ext cx="4672853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 Master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ελέγχθηκε διαβάζοντας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από το </a:t>
            </a:r>
            <a:r>
              <a:rPr lang="el-G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επιταχυνσιόμετρο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που έχουν σταθερές τιμές πάντα</a:t>
            </a:r>
          </a:p>
        </p:txBody>
      </p:sp>
      <p:sp>
        <p:nvSpPr>
          <p:cNvPr id="3" name="Τίτλος 1">
            <a:extLst>
              <a:ext uri="{FF2B5EF4-FFF2-40B4-BE49-F238E27FC236}">
                <a16:creationId xmlns:a16="http://schemas.microsoft.com/office/drawing/2014/main" id="{AD6C6126-4EB8-1E7B-502B-21FA85BE0669}"/>
              </a:ext>
            </a:extLst>
          </p:cNvPr>
          <p:cNvSpPr txBox="1">
            <a:spLocks/>
          </p:cNvSpPr>
          <p:nvPr/>
        </p:nvSpPr>
        <p:spPr>
          <a:xfrm>
            <a:off x="482972" y="166926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Έλεγχος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Master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9FDDC725-2BD8-4AF6-AF7A-72B641B7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3" y="3145343"/>
            <a:ext cx="8686800" cy="98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255494" y="1209529"/>
            <a:ext cx="4672853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Αρχικά απαιτείται να σταλούν εντολές διαμόρφωσης στο </a:t>
            </a:r>
            <a:r>
              <a:rPr lang="el-G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επιταχυνσιόμετρο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ώστε να οριστούν παράμετροι όπως το όριο της μέτρησης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η ταχύτητα αποστολής δεδομένων</a:t>
            </a: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Ελεγκτή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ADXL-362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5" name="Υπότιτλος 2">
            <a:extLst>
              <a:ext uri="{FF2B5EF4-FFF2-40B4-BE49-F238E27FC236}">
                <a16:creationId xmlns:a16="http://schemas.microsoft.com/office/drawing/2014/main" id="{308EB882-EF8C-EFC9-2116-D6D78C076365}"/>
              </a:ext>
            </a:extLst>
          </p:cNvPr>
          <p:cNvSpPr txBox="1">
            <a:spLocks/>
          </p:cNvSpPr>
          <p:nvPr/>
        </p:nvSpPr>
        <p:spPr>
          <a:xfrm>
            <a:off x="3141815" y="2778935"/>
            <a:ext cx="5730689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Διαδικασία επικοινωνίας με το </a:t>
            </a:r>
            <a:r>
              <a:rPr lang="el-G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επιταχυνσιόμετρο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burst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read / write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Εικόνα 6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299352C5-B20B-CD5B-837E-2CCB7EC81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15" y="3607279"/>
            <a:ext cx="5338769" cy="8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4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255496" y="984955"/>
            <a:ext cx="4645958" cy="33688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 Reset Register: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Στέλνετε η τιμή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0x52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στην διεύθυνση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0x1F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ώστε να γίνουν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reset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και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όλοι οι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6562166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Εντολές Διαμόρφωσης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ADXL-362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7637C34-B4B6-1244-AF1E-FFA5CED59108}"/>
              </a:ext>
            </a:extLst>
          </p:cNvPr>
          <p:cNvSpPr txBox="1">
            <a:spLocks/>
          </p:cNvSpPr>
          <p:nvPr/>
        </p:nvSpPr>
        <p:spPr>
          <a:xfrm>
            <a:off x="255496" y="2300526"/>
            <a:ext cx="4645958" cy="33688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Control Register: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Στέλνετε η τιμή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8’b00000010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στην διεύθυνση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0x2D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ώστε να θέσουμε 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accelerometer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σε κατάσταση μέτρησης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0BD4A57B-114F-F6F5-39C0-3EAB2843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41" y="2140151"/>
            <a:ext cx="3547763" cy="1133192"/>
          </a:xfrm>
          <a:prstGeom prst="rect">
            <a:avLst/>
          </a:prstGeom>
        </p:spPr>
      </p:pic>
      <p:sp>
        <p:nvSpPr>
          <p:cNvPr id="7" name="Υπότιτλος 2">
            <a:extLst>
              <a:ext uri="{FF2B5EF4-FFF2-40B4-BE49-F238E27FC236}">
                <a16:creationId xmlns:a16="http://schemas.microsoft.com/office/drawing/2014/main" id="{87FB473F-7948-7516-749A-2EBB6BE88A21}"/>
              </a:ext>
            </a:extLst>
          </p:cNvPr>
          <p:cNvSpPr txBox="1">
            <a:spLocks/>
          </p:cNvSpPr>
          <p:nvPr/>
        </p:nvSpPr>
        <p:spPr>
          <a:xfrm>
            <a:off x="255496" y="3730397"/>
            <a:ext cx="4645958" cy="33688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Control Register: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Στέλνετε η τιμή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8’b00010100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στην διεύθυνση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0x2C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ώστε να θέσουμε όριο μέτρησης +-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2g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bandwidth ¼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της ταχύτητας μετάδοσης και (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ODR)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200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Hz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8E7626EC-61BD-7813-0405-F5A5A0FF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740" y="3606334"/>
            <a:ext cx="3547763" cy="1234608"/>
          </a:xfrm>
          <a:prstGeom prst="rect">
            <a:avLst/>
          </a:prstGeom>
        </p:spPr>
      </p:pic>
      <p:sp>
        <p:nvSpPr>
          <p:cNvPr id="11" name="Υπότιτλος 2">
            <a:extLst>
              <a:ext uri="{FF2B5EF4-FFF2-40B4-BE49-F238E27FC236}">
                <a16:creationId xmlns:a16="http://schemas.microsoft.com/office/drawing/2014/main" id="{1623B2C1-3A2B-D56F-B056-962518185405}"/>
              </a:ext>
            </a:extLst>
          </p:cNvPr>
          <p:cNvSpPr txBox="1">
            <a:spLocks/>
          </p:cNvSpPr>
          <p:nvPr/>
        </p:nvSpPr>
        <p:spPr>
          <a:xfrm>
            <a:off x="5141261" y="988274"/>
            <a:ext cx="4645958" cy="33688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Σημείωση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Μετά 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 reset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υπάρχει καθυστέρηση περίπου 0.5 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8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1400735" y="915614"/>
            <a:ext cx="4672853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Υπάρχουν δύο μέθοδοι ώστε να διαβαστούν τα δεδομένα από το </a:t>
            </a:r>
            <a:r>
              <a:rPr lang="el-G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επιταχυνσιόμετρο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Ελεγκτή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ADXL-362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DA317E36-1497-0FB1-5584-6798B1542AFD}"/>
              </a:ext>
            </a:extLst>
          </p:cNvPr>
          <p:cNvCxnSpPr/>
          <p:nvPr/>
        </p:nvCxnSpPr>
        <p:spPr>
          <a:xfrm>
            <a:off x="4136571" y="2057400"/>
            <a:ext cx="0" cy="27703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Υπότιτλος 2">
            <a:extLst>
              <a:ext uri="{FF2B5EF4-FFF2-40B4-BE49-F238E27FC236}">
                <a16:creationId xmlns:a16="http://schemas.microsoft.com/office/drawing/2014/main" id="{F5D84475-7507-EAD9-5237-72567D773661}"/>
              </a:ext>
            </a:extLst>
          </p:cNvPr>
          <p:cNvSpPr txBox="1">
            <a:spLocks/>
          </p:cNvSpPr>
          <p:nvPr/>
        </p:nvSpPr>
        <p:spPr>
          <a:xfrm>
            <a:off x="1458686" y="1888044"/>
            <a:ext cx="3069772" cy="707132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FIFO</a:t>
            </a:r>
          </a:p>
        </p:txBody>
      </p:sp>
      <p:sp>
        <p:nvSpPr>
          <p:cNvPr id="10" name="Υπότιτλος 2">
            <a:extLst>
              <a:ext uri="{FF2B5EF4-FFF2-40B4-BE49-F238E27FC236}">
                <a16:creationId xmlns:a16="http://schemas.microsoft.com/office/drawing/2014/main" id="{06BFFA47-EC29-64A6-BE27-C0D4D2C72999}"/>
              </a:ext>
            </a:extLst>
          </p:cNvPr>
          <p:cNvSpPr txBox="1">
            <a:spLocks/>
          </p:cNvSpPr>
          <p:nvPr/>
        </p:nvSpPr>
        <p:spPr>
          <a:xfrm>
            <a:off x="5007430" y="1864618"/>
            <a:ext cx="3388980" cy="707132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Ανάγνωση από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sp>
        <p:nvSpPr>
          <p:cNvPr id="11" name="Υπότιτλος 2">
            <a:extLst>
              <a:ext uri="{FF2B5EF4-FFF2-40B4-BE49-F238E27FC236}">
                <a16:creationId xmlns:a16="http://schemas.microsoft.com/office/drawing/2014/main" id="{C437DD03-333D-AFD4-1550-2D347C2AADA7}"/>
              </a:ext>
            </a:extLst>
          </p:cNvPr>
          <p:cNvSpPr txBox="1">
            <a:spLocks/>
          </p:cNvSpPr>
          <p:nvPr/>
        </p:nvSpPr>
        <p:spPr>
          <a:xfrm>
            <a:off x="464563" y="2571750"/>
            <a:ext cx="3476065" cy="209822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Calibri" panose="020F0502020204030204" pitchFamily="34" charset="0"/>
              <a:buChar char="₋"/>
            </a:pP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Επιπλέον εντολές Διαμόρφωσης</a:t>
            </a:r>
          </a:p>
          <a:p>
            <a:pPr marL="285750" indent="-285750">
              <a:buClr>
                <a:schemeClr val="bg1"/>
              </a:buClr>
              <a:buFont typeface="Calibri" panose="020F0502020204030204" pitchFamily="34" charset="0"/>
              <a:buChar char="₋"/>
            </a:pP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Επιπλέον περιορισμοί σε συγκεκριμένους χρόνους για 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</a:p>
          <a:p>
            <a:pPr marL="285750" indent="-285750">
              <a:buClr>
                <a:schemeClr val="bg1"/>
              </a:buClr>
              <a:buFont typeface="Calibri" panose="020F0502020204030204" pitchFamily="34" charset="0"/>
              <a:buChar char="₊"/>
            </a:pP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Συλλογή όλων των δεδομένων με μία εντολή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Υπότιτλος 2">
            <a:extLst>
              <a:ext uri="{FF2B5EF4-FFF2-40B4-BE49-F238E27FC236}">
                <a16:creationId xmlns:a16="http://schemas.microsoft.com/office/drawing/2014/main" id="{8708BF90-C90A-0727-34D3-C9AA2C542237}"/>
              </a:ext>
            </a:extLst>
          </p:cNvPr>
          <p:cNvSpPr txBox="1">
            <a:spLocks/>
          </p:cNvSpPr>
          <p:nvPr/>
        </p:nvSpPr>
        <p:spPr>
          <a:xfrm>
            <a:off x="4963887" y="2571749"/>
            <a:ext cx="3476065" cy="209822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Calibri" panose="020F0502020204030204" pitchFamily="34" charset="0"/>
              <a:buChar char="₋"/>
            </a:pP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Συλλογή δεδομένων με ξεχωριστή εντολή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το καθένα</a:t>
            </a:r>
          </a:p>
          <a:p>
            <a:pPr marL="285750" indent="-285750">
              <a:buClr>
                <a:schemeClr val="bg1"/>
              </a:buClr>
              <a:buFont typeface="Calibri" panose="020F0502020204030204" pitchFamily="34" charset="0"/>
              <a:buChar char="₊"/>
            </a:pP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Δεν απαιτείται κάποια ιδιαίτερη διαμόρφωση για να λαμβάνονται τα δεδομένα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61B67E9F-A0FA-7ACD-0E7F-2B430177559C}"/>
              </a:ext>
            </a:extLst>
          </p:cNvPr>
          <p:cNvCxnSpPr>
            <a:cxnSpLocks/>
          </p:cNvCxnSpPr>
          <p:nvPr/>
        </p:nvCxnSpPr>
        <p:spPr>
          <a:xfrm flipH="1">
            <a:off x="464563" y="2422022"/>
            <a:ext cx="80160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836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D69ADA3A-351E-5ED0-D7B9-C2C9C0A9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9"/>
            <a:ext cx="7794171" cy="5143500"/>
          </a:xfrm>
          <a:prstGeom prst="rect">
            <a:avLst/>
          </a:prstGeom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96C0ED54-51A6-14A5-3E09-D739613950FA}"/>
              </a:ext>
            </a:extLst>
          </p:cNvPr>
          <p:cNvSpPr txBox="1">
            <a:spLocks/>
          </p:cNvSpPr>
          <p:nvPr/>
        </p:nvSpPr>
        <p:spPr>
          <a:xfrm rot="5400000">
            <a:off x="5916829" y="2903004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Dataflow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ACC instructions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9615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0AABBC8-BBE0-054F-AC56-7347D7366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Τίτλος 1">
            <a:extLst>
              <a:ext uri="{FF2B5EF4-FFF2-40B4-BE49-F238E27FC236}">
                <a16:creationId xmlns:a16="http://schemas.microsoft.com/office/drawing/2014/main" id="{9EE2E291-2E36-9A81-8893-FF5CC64E4FEE}"/>
              </a:ext>
            </a:extLst>
          </p:cNvPr>
          <p:cNvSpPr txBox="1">
            <a:spLocks/>
          </p:cNvSpPr>
          <p:nvPr/>
        </p:nvSpPr>
        <p:spPr>
          <a:xfrm>
            <a:off x="114716" y="405816"/>
            <a:ext cx="4457284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FSM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Acc Instructions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F37D8-29BC-E84D-9A4B-19ED06FF4C15}"/>
              </a:ext>
            </a:extLst>
          </p:cNvPr>
          <p:cNvSpPr txBox="1"/>
          <p:nvPr/>
        </p:nvSpPr>
        <p:spPr>
          <a:xfrm>
            <a:off x="5528507" y="298983"/>
            <a:ext cx="408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l-GR" sz="2000" dirty="0">
                <a:solidFill>
                  <a:schemeClr val="bg1"/>
                </a:solidFill>
              </a:rPr>
              <a:t>Υλοποίηση </a:t>
            </a:r>
            <a:r>
              <a:rPr lang="en-US" sz="2000" dirty="0">
                <a:solidFill>
                  <a:schemeClr val="bg1"/>
                </a:solidFill>
              </a:rPr>
              <a:t>MOORE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17 States</a:t>
            </a:r>
            <a:endParaRPr lang="el-GR" sz="2000" dirty="0">
              <a:solidFill>
                <a:schemeClr val="bg1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B9C23FC-8CAA-8880-D4E9-925B6CDC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148"/>
            <a:ext cx="9144000" cy="399895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5AF5E37-D735-0930-FC4B-E96C304A2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4" y="1006869"/>
            <a:ext cx="7848600" cy="40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342897" y="1123071"/>
            <a:ext cx="4011387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Αποθήκευση των μετρήσεων σε πίνακες για να προκύψει ο μέσος όρος</a:t>
            </a: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 Sort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5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21493968-B5B3-152A-85E8-1331DD5E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792" y="1231372"/>
            <a:ext cx="3219899" cy="523948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ρολόι&#10;&#10;Περιγραφή που δημιουργήθηκε αυτόματα">
            <a:extLst>
              <a:ext uri="{FF2B5EF4-FFF2-40B4-BE49-F238E27FC236}">
                <a16:creationId xmlns:a16="http://schemas.microsoft.com/office/drawing/2014/main" id="{B230C2B1-642D-70BA-F015-57DEB5748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92" y="1949638"/>
            <a:ext cx="3219899" cy="609685"/>
          </a:xfrm>
          <a:prstGeom prst="rect">
            <a:avLst/>
          </a:prstGeom>
        </p:spPr>
      </p:pic>
      <p:pic>
        <p:nvPicPr>
          <p:cNvPr id="10" name="Εικόνα 9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3FA9F0D6-5097-812B-BD2A-D6ABEE78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793" y="3044638"/>
            <a:ext cx="3219899" cy="1705213"/>
          </a:xfrm>
          <a:prstGeom prst="rect">
            <a:avLst/>
          </a:prstGeom>
        </p:spPr>
      </p:pic>
      <p:sp>
        <p:nvSpPr>
          <p:cNvPr id="11" name="Υπότιτλος 2">
            <a:extLst>
              <a:ext uri="{FF2B5EF4-FFF2-40B4-BE49-F238E27FC236}">
                <a16:creationId xmlns:a16="http://schemas.microsoft.com/office/drawing/2014/main" id="{A98A5235-B9CC-CFE5-60DE-47C0AAADA7CC}"/>
              </a:ext>
            </a:extLst>
          </p:cNvPr>
          <p:cNvSpPr txBox="1">
            <a:spLocks/>
          </p:cNvSpPr>
          <p:nvPr/>
        </p:nvSpPr>
        <p:spPr>
          <a:xfrm>
            <a:off x="342898" y="2705100"/>
            <a:ext cx="4011387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Επιλέχθηκε να διαβάζονται οι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signed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τιμές με τα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 MSB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εφόσον δεν είναι απαραίτητη η πολύ μεγάλη </a:t>
            </a:r>
            <a:r>
              <a:rPr lang="el-G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ακρίβεις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στις μετρήσεις</a:t>
            </a:r>
          </a:p>
        </p:txBody>
      </p:sp>
    </p:spTree>
    <p:extLst>
      <p:ext uri="{BB962C8B-B14F-4D97-AF65-F5344CB8AC3E}">
        <p14:creationId xmlns:p14="http://schemas.microsoft.com/office/powerpoint/2010/main" val="328614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109601-466F-6F38-E637-9BC2D192484E}"/>
              </a:ext>
            </a:extLst>
          </p:cNvPr>
          <p:cNvSpPr txBox="1"/>
          <p:nvPr/>
        </p:nvSpPr>
        <p:spPr>
          <a:xfrm>
            <a:off x="235324" y="1706237"/>
            <a:ext cx="3476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Στόχος της τελικής εργασίας αποτελεί η δημιουργία κυκλώματος το οποίο διαβάζει δεδομένα από το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ADXL362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και τα εκτυπώνει σε ένα τερματικό με την χρήση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UART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στην πλακέτα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FPGA </a:t>
            </a:r>
            <a:r>
              <a:rPr lang="en-US" sz="1600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Nexys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A7-100T</a:t>
            </a:r>
            <a:endParaRPr lang="el-GR" sz="1600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10" name="Εικόνα 9" descr="Εικόνα που περιέχει κείμενο, ηλεκτρονικές συσκευές, κύκλωμα&#10;&#10;Περιγραφή που δημιουργήθηκε αυτόματα">
            <a:extLst>
              <a:ext uri="{FF2B5EF4-FFF2-40B4-BE49-F238E27FC236}">
                <a16:creationId xmlns:a16="http://schemas.microsoft.com/office/drawing/2014/main" id="{A8F47AFA-37FF-2079-B96C-38E3A9A2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60376" y="753315"/>
            <a:ext cx="5448300" cy="3838575"/>
          </a:xfrm>
          <a:prstGeom prst="rect">
            <a:avLst/>
          </a:prstGeom>
        </p:spPr>
      </p:pic>
      <p:sp>
        <p:nvSpPr>
          <p:cNvPr id="2" name="Google Shape;60;p13">
            <a:extLst>
              <a:ext uri="{FF2B5EF4-FFF2-40B4-BE49-F238E27FC236}">
                <a16:creationId xmlns:a16="http://schemas.microsoft.com/office/drawing/2014/main" id="{506CEEF1-206C-B4CB-A64A-3290F43FB3FE}"/>
              </a:ext>
            </a:extLst>
          </p:cNvPr>
          <p:cNvSpPr txBox="1">
            <a:spLocks/>
          </p:cNvSpPr>
          <p:nvPr/>
        </p:nvSpPr>
        <p:spPr>
          <a:xfrm>
            <a:off x="149547" y="-189656"/>
            <a:ext cx="847057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l-GR" sz="3200" dirty="0"/>
              <a:t>Ελεγκτής </a:t>
            </a:r>
            <a:r>
              <a:rPr lang="el-GR" sz="3200" dirty="0" err="1"/>
              <a:t>Επιταχυνσιόμετρου</a:t>
            </a:r>
            <a:r>
              <a:rPr lang="el-GR" sz="3200" dirty="0"/>
              <a:t> </a:t>
            </a:r>
            <a:r>
              <a:rPr lang="en-US" sz="3200" dirty="0"/>
              <a:t>ADXL-362</a:t>
            </a:r>
          </a:p>
        </p:txBody>
      </p:sp>
    </p:spTree>
    <p:extLst>
      <p:ext uri="{BB962C8B-B14F-4D97-AF65-F5344CB8AC3E}">
        <p14:creationId xmlns:p14="http://schemas.microsoft.com/office/powerpoint/2010/main" val="85028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385307" y="1097655"/>
            <a:ext cx="4011387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Εφόσον ληφθεί ο μέσος όρος για κάθε τιμή απαιτείται να μετατραπεί η τιμή που στέλνετε σε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Celsius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αντίστοιχα</a:t>
            </a: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 Sort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11" name="Υπότιτλος 2">
            <a:extLst>
              <a:ext uri="{FF2B5EF4-FFF2-40B4-BE49-F238E27FC236}">
                <a16:creationId xmlns:a16="http://schemas.microsoft.com/office/drawing/2014/main" id="{A98A5235-B9CC-CFE5-60DE-47C0AAADA7CC}"/>
              </a:ext>
            </a:extLst>
          </p:cNvPr>
          <p:cNvSpPr txBox="1">
            <a:spLocks/>
          </p:cNvSpPr>
          <p:nvPr/>
        </p:nvSpPr>
        <p:spPr>
          <a:xfrm>
            <a:off x="342898" y="2705100"/>
            <a:ext cx="4011387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Χρησιμοποιούμε την μέθοδο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Interpolation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ώστε να προκύψει μία γραμμική σχέση μεταξύ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σε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Εικόνα 5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12CD4C83-7696-5AB4-FF47-4F519681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31" y="690686"/>
            <a:ext cx="2438541" cy="1253778"/>
          </a:xfrm>
          <a:prstGeom prst="rect">
            <a:avLst/>
          </a:prstGeom>
        </p:spPr>
      </p:pic>
      <p:sp>
        <p:nvSpPr>
          <p:cNvPr id="14" name="Υπότιτλος 2">
            <a:extLst>
              <a:ext uri="{FF2B5EF4-FFF2-40B4-BE49-F238E27FC236}">
                <a16:creationId xmlns:a16="http://schemas.microsoft.com/office/drawing/2014/main" id="{6751F99F-0585-0720-72D0-FAA75B6BFFB7}"/>
              </a:ext>
            </a:extLst>
          </p:cNvPr>
          <p:cNvSpPr txBox="1">
            <a:spLocks/>
          </p:cNvSpPr>
          <p:nvPr/>
        </p:nvSpPr>
        <p:spPr>
          <a:xfrm>
            <a:off x="4918907" y="2189739"/>
            <a:ext cx="4011387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(127, 2) </a:t>
            </a:r>
          </a:p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(-128, -2)</a:t>
            </a:r>
          </a:p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Προκύπτει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= 0.0078 + 0.0157*avg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C41F152D-07C9-0069-A478-AA5C1314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5" y="3401992"/>
            <a:ext cx="3042225" cy="16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41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601662" y="1495290"/>
            <a:ext cx="7645250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τον αισθητήρα θερμοκρασίας εφόσον διαβάζονται και τα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 bits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της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signed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τιμής σύμφωνα με 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datasheet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πολλαπλασιάζουμε την τιμή με 0.065 και λαμβάνουμε την τιμή σε 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celsius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 Sort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4A50502-7108-3714-D07F-35B93BD2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" y="3333006"/>
            <a:ext cx="8162776" cy="131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53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342899" y="1228859"/>
            <a:ext cx="4229101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Ο αλγόριθμος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double dabble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μετατρέπει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binary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αριθμούς σε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BCD (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δεκαδική αναπαράσταση) </a:t>
            </a: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Αλγόριθμου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Double Dabble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Υπότιτλος 2">
                <a:extLst>
                  <a:ext uri="{FF2B5EF4-FFF2-40B4-BE49-F238E27FC236}">
                    <a16:creationId xmlns:a16="http://schemas.microsoft.com/office/drawing/2014/main" id="{61977442-0250-C5DE-498A-A675EC55E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899" y="2634788"/>
                <a:ext cx="3952876" cy="60973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l-GR" sz="1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Επιλογή μεγέθους </a:t>
                </a:r>
                <a:r>
                  <a:rPr lang="en-US" sz="1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register </a:t>
                </a:r>
                <a:r>
                  <a:rPr lang="el-GR" sz="1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για αποθήκευση τιμής</a:t>
                </a:r>
                <a:r>
                  <a:rPr lang="en-US" sz="1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+4∗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𝑐𝑒𝑖𝑙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l-GR" sz="1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ώστε να χωράει και την τιμή </a:t>
                </a:r>
                <a:r>
                  <a:rPr lang="en-US" sz="1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bin </a:t>
                </a:r>
                <a:r>
                  <a:rPr lang="el-GR" sz="1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και τα </a:t>
                </a:r>
                <a:r>
                  <a:rPr lang="en-US" sz="1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BCD</a:t>
                </a:r>
                <a:endParaRPr lang="el-GR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Υπότιτλος 2">
                <a:extLst>
                  <a:ext uri="{FF2B5EF4-FFF2-40B4-BE49-F238E27FC236}">
                    <a16:creationId xmlns:a16="http://schemas.microsoft.com/office/drawing/2014/main" id="{61977442-0250-C5DE-498A-A675EC55E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" y="2634788"/>
                <a:ext cx="3952876" cy="609735"/>
              </a:xfrm>
              <a:prstGeom prst="rect">
                <a:avLst/>
              </a:prstGeom>
              <a:blipFill>
                <a:blip r:embed="rId3"/>
                <a:stretch>
                  <a:fillRect l="-1233" t="-5000" b="-1260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Υπότιτλος 2">
            <a:extLst>
              <a:ext uri="{FF2B5EF4-FFF2-40B4-BE49-F238E27FC236}">
                <a16:creationId xmlns:a16="http://schemas.microsoft.com/office/drawing/2014/main" id="{9762603C-CB07-3AFB-1588-EEEE10CC22FE}"/>
              </a:ext>
            </a:extLst>
          </p:cNvPr>
          <p:cNvSpPr txBox="1">
            <a:spLocks/>
          </p:cNvSpPr>
          <p:nvPr/>
        </p:nvSpPr>
        <p:spPr>
          <a:xfrm>
            <a:off x="4932309" y="923992"/>
            <a:ext cx="4096975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Παράδειγμα εφαρμογής του αλγόριθμου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την τιμή 243</a:t>
            </a:r>
          </a:p>
        </p:txBody>
      </p:sp>
      <p:pic>
        <p:nvPicPr>
          <p:cNvPr id="9" name="Εικόνα 8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CDC8C507-5160-2BD1-4A17-0EDB0D8F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04" y="1944179"/>
            <a:ext cx="4515480" cy="2600688"/>
          </a:xfrm>
          <a:prstGeom prst="rect">
            <a:avLst/>
          </a:prstGeom>
        </p:spPr>
      </p:pic>
      <p:pic>
        <p:nvPicPr>
          <p:cNvPr id="11" name="Εικόνα 10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1F970ABD-CC69-A62D-988F-2BCEFBC0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344" y="1133728"/>
            <a:ext cx="3520782" cy="36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 rot="5400000">
            <a:off x="5269703" y="3428865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Dataflow Double Dabble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7134388B-09DE-3D2B-45E6-1AC5057D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143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0AABBC8-BBE0-054F-AC56-7347D7366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Τίτλος 1">
            <a:extLst>
              <a:ext uri="{FF2B5EF4-FFF2-40B4-BE49-F238E27FC236}">
                <a16:creationId xmlns:a16="http://schemas.microsoft.com/office/drawing/2014/main" id="{9EE2E291-2E36-9A81-8893-FF5CC64E4FEE}"/>
              </a:ext>
            </a:extLst>
          </p:cNvPr>
          <p:cNvSpPr txBox="1">
            <a:spLocks/>
          </p:cNvSpPr>
          <p:nvPr/>
        </p:nvSpPr>
        <p:spPr>
          <a:xfrm>
            <a:off x="114716" y="900037"/>
            <a:ext cx="4457284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FSM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Double Dabble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F37D8-29BC-E84D-9A4B-19ED06FF4C15}"/>
              </a:ext>
            </a:extLst>
          </p:cNvPr>
          <p:cNvSpPr txBox="1"/>
          <p:nvPr/>
        </p:nvSpPr>
        <p:spPr>
          <a:xfrm>
            <a:off x="5614232" y="900037"/>
            <a:ext cx="408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l-GR" sz="2000" dirty="0">
                <a:solidFill>
                  <a:schemeClr val="bg1"/>
                </a:solidFill>
              </a:rPr>
              <a:t>Υλοποίηση </a:t>
            </a:r>
            <a:r>
              <a:rPr lang="en-US" sz="2000" dirty="0">
                <a:solidFill>
                  <a:schemeClr val="bg1"/>
                </a:solidFill>
              </a:rPr>
              <a:t>MOORE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6 States</a:t>
            </a:r>
            <a:endParaRPr lang="el-GR" sz="2000" dirty="0">
              <a:solidFill>
                <a:schemeClr val="bg1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9273B37-79E2-3CFD-30D2-9D0085B8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7498"/>
            <a:ext cx="9144000" cy="26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3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449262" y="1095240"/>
            <a:ext cx="7645250" cy="4192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Μετατροπή των ψηφίων για τις τιμές Χ, Υ, Ζ, Τ σε εκτυπώσιμους χαρακτήρες</a:t>
            </a: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 Sort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6" name="Εικόνα 5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250FD130-1F82-3E73-F509-9018464C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2" y="1976337"/>
            <a:ext cx="2481359" cy="2584036"/>
          </a:xfrm>
          <a:prstGeom prst="rect">
            <a:avLst/>
          </a:prstGeom>
        </p:spPr>
      </p:pic>
      <p:pic>
        <p:nvPicPr>
          <p:cNvPr id="9" name="Εικόνα 8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A65F276F-60B1-4693-7D7C-04A9C8C8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967" y="2428874"/>
            <a:ext cx="5281096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9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0D2448E2-ABFB-C0E5-B1D5-A6A4CE0A46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Τίτλος 1">
            <a:extLst>
              <a:ext uri="{FF2B5EF4-FFF2-40B4-BE49-F238E27FC236}">
                <a16:creationId xmlns:a16="http://schemas.microsoft.com/office/drawing/2014/main" id="{96C0ED54-51A6-14A5-3E09-D73961395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Dataflow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 Sorts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F28B602-B280-6D3F-E315-59D9E312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530"/>
            <a:ext cx="9144000" cy="46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8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0AABBC8-BBE0-054F-AC56-7347D7366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Τίτλος 1">
            <a:extLst>
              <a:ext uri="{FF2B5EF4-FFF2-40B4-BE49-F238E27FC236}">
                <a16:creationId xmlns:a16="http://schemas.microsoft.com/office/drawing/2014/main" id="{9EE2E291-2E36-9A81-8893-FF5CC64E4FEE}"/>
              </a:ext>
            </a:extLst>
          </p:cNvPr>
          <p:cNvSpPr txBox="1">
            <a:spLocks/>
          </p:cNvSpPr>
          <p:nvPr/>
        </p:nvSpPr>
        <p:spPr>
          <a:xfrm>
            <a:off x="0" y="116979"/>
            <a:ext cx="4457284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FSM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 Sort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F37D8-29BC-E84D-9A4B-19ED06FF4C15}"/>
              </a:ext>
            </a:extLst>
          </p:cNvPr>
          <p:cNvSpPr txBox="1"/>
          <p:nvPr/>
        </p:nvSpPr>
        <p:spPr>
          <a:xfrm>
            <a:off x="5547557" y="-47625"/>
            <a:ext cx="408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l-GR" sz="2000" dirty="0">
                <a:solidFill>
                  <a:schemeClr val="bg1"/>
                </a:solidFill>
              </a:rPr>
              <a:t>Υλοποίηση </a:t>
            </a:r>
            <a:r>
              <a:rPr lang="en-US" sz="2000" dirty="0">
                <a:solidFill>
                  <a:schemeClr val="bg1"/>
                </a:solidFill>
              </a:rPr>
              <a:t>MOORE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11 States</a:t>
            </a:r>
            <a:endParaRPr lang="el-GR" sz="2000" dirty="0">
              <a:solidFill>
                <a:schemeClr val="bg1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20F66993-B77E-E3A7-2EA3-877650C5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49"/>
            <a:ext cx="9144000" cy="4525631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849349C-2199-BF40-836C-CE04FF50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200"/>
            <a:ext cx="9144000" cy="45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Baud Rate Controller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1977442-0250-C5DE-498A-A675EC55EE1E}"/>
              </a:ext>
            </a:extLst>
          </p:cNvPr>
          <p:cNvSpPr txBox="1">
            <a:spLocks/>
          </p:cNvSpPr>
          <p:nvPr/>
        </p:nvSpPr>
        <p:spPr>
          <a:xfrm>
            <a:off x="171449" y="1295265"/>
            <a:ext cx="3952876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Το συγκεκριμένο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υπολογίζει πότε πρέπει να στείλει 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transmitter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δεδομένα</a:t>
            </a:r>
          </a:p>
        </p:txBody>
      </p:sp>
      <p:sp>
        <p:nvSpPr>
          <p:cNvPr id="5" name="Υπότιτλος 2">
            <a:extLst>
              <a:ext uri="{FF2B5EF4-FFF2-40B4-BE49-F238E27FC236}">
                <a16:creationId xmlns:a16="http://schemas.microsoft.com/office/drawing/2014/main" id="{7A5C095F-D708-D530-0F3E-F0C2F8D71FB9}"/>
              </a:ext>
            </a:extLst>
          </p:cNvPr>
          <p:cNvSpPr txBox="1">
            <a:spLocks/>
          </p:cNvSpPr>
          <p:nvPr/>
        </p:nvSpPr>
        <p:spPr>
          <a:xfrm>
            <a:off x="171449" y="2762115"/>
            <a:ext cx="4400551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κάθε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baud rate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(ταχύτητα μετάδοσης) ορίζεται ένα όριο που προκύπτει από τον τύπο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 = 1/(16*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Baud_Rate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Εικόνα 9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BCCDF448-8809-9FDE-3CF4-53FD9285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78" y="801717"/>
            <a:ext cx="1628944" cy="1770033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84841394-FDE6-7625-DE5F-FFD74557B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978" y="2806852"/>
            <a:ext cx="1933744" cy="21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75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Transmitter UART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1977442-0250-C5DE-498A-A675EC55EE1E}"/>
              </a:ext>
            </a:extLst>
          </p:cNvPr>
          <p:cNvSpPr txBox="1">
            <a:spLocks/>
          </p:cNvSpPr>
          <p:nvPr/>
        </p:nvSpPr>
        <p:spPr>
          <a:xfrm>
            <a:off x="171449" y="1295265"/>
            <a:ext cx="3952876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είναι ένα πρωτόκολλο σειριακής επικοινωνίας, και θα το χρησιμοποιήσουμε για αποστολή δεδομένων σε εικονικό τερματικό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06A8AF1-8B8F-35DD-708D-64717EBD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63" y="2760578"/>
            <a:ext cx="6272724" cy="2186073"/>
          </a:xfrm>
          <a:prstGeom prst="rect">
            <a:avLst/>
          </a:prstGeom>
        </p:spPr>
      </p:pic>
      <p:sp>
        <p:nvSpPr>
          <p:cNvPr id="7" name="Υπότιτλος 2">
            <a:extLst>
              <a:ext uri="{FF2B5EF4-FFF2-40B4-BE49-F238E27FC236}">
                <a16:creationId xmlns:a16="http://schemas.microsoft.com/office/drawing/2014/main" id="{014E23A8-D022-F054-AEFA-7D5F694ACC12}"/>
              </a:ext>
            </a:extLst>
          </p:cNvPr>
          <p:cNvSpPr txBox="1">
            <a:spLocks/>
          </p:cNvSpPr>
          <p:nvPr/>
        </p:nvSpPr>
        <p:spPr>
          <a:xfrm>
            <a:off x="4686299" y="1282921"/>
            <a:ext cx="3952876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Parity bit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αποτελεί σήμα ελέγχου ώστε να επαληθεύεται ότι έφτασαν σωστά τα δεδομένα</a:t>
            </a:r>
          </a:p>
        </p:txBody>
      </p:sp>
    </p:spTree>
    <p:extLst>
      <p:ext uri="{BB962C8B-B14F-4D97-AF65-F5344CB8AC3E}">
        <p14:creationId xmlns:p14="http://schemas.microsoft.com/office/powerpoint/2010/main" val="76778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25BB60C-6915-2598-781F-04149A009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858" y="1118589"/>
            <a:ext cx="4888006" cy="2906322"/>
          </a:xfrm>
        </p:spPr>
        <p:txBody>
          <a:bodyPr>
            <a:noAutofit/>
          </a:bodyPr>
          <a:lstStyle/>
          <a:p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Η υλοποίηση αποτελείται από 3 βασικά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μέρη, τα οποία συγκεκριμένα είναι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bg1"/>
              </a:buClr>
              <a:buFont typeface="+mj-lt"/>
              <a:buAutoNum type="alphaUcPeriod"/>
            </a:pPr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Υλοποίηση του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Transmitter </a:t>
            </a:r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το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 </a:t>
            </a:r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την επιτυχή αποστολή δεδομένων σε ένα τερματικό (π.χ.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Putty)</a:t>
            </a:r>
          </a:p>
          <a:p>
            <a:pPr>
              <a:buClr>
                <a:schemeClr val="bg1"/>
              </a:buClr>
              <a:buFont typeface="+mj-lt"/>
              <a:buAutoNum type="alphaUcPeriod"/>
            </a:pPr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Υλοποίηση Ελεγκτή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 Master </a:t>
            </a:r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αμφίδρομη επικοινωνία με το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ADXL362</a:t>
            </a:r>
          </a:p>
          <a:p>
            <a:pPr>
              <a:buClr>
                <a:schemeClr val="bg1"/>
              </a:buClr>
              <a:buFont typeface="+mj-lt"/>
              <a:buAutoNum type="alphaUcPeriod"/>
            </a:pPr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Υλοποίηση ελεγκτή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ADXL362</a:t>
            </a:r>
            <a:endParaRPr lang="el-G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9E2558F-C140-2C1E-BC3B-823FAF353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409" y="1607417"/>
            <a:ext cx="2654127" cy="19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84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Τίτλος 1">
            <a:extLst>
              <a:ext uri="{FF2B5EF4-FFF2-40B4-BE49-F238E27FC236}">
                <a16:creationId xmlns:a16="http://schemas.microsoft.com/office/drawing/2014/main" id="{96C0ED54-51A6-14A5-3E09-D739613950FA}"/>
              </a:ext>
            </a:extLst>
          </p:cNvPr>
          <p:cNvSpPr txBox="1">
            <a:spLocks/>
          </p:cNvSpPr>
          <p:nvPr/>
        </p:nvSpPr>
        <p:spPr>
          <a:xfrm rot="5400000">
            <a:off x="6031545" y="2618234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Dataflow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Transmitter UART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3990F1B-1DE1-AC6F-A213-1B08B11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133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3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0AABBC8-BBE0-054F-AC56-7347D7366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Τίτλος 1">
            <a:extLst>
              <a:ext uri="{FF2B5EF4-FFF2-40B4-BE49-F238E27FC236}">
                <a16:creationId xmlns:a16="http://schemas.microsoft.com/office/drawing/2014/main" id="{9EE2E291-2E36-9A81-8893-FF5CC64E4FEE}"/>
              </a:ext>
            </a:extLst>
          </p:cNvPr>
          <p:cNvSpPr txBox="1">
            <a:spLocks/>
          </p:cNvSpPr>
          <p:nvPr/>
        </p:nvSpPr>
        <p:spPr>
          <a:xfrm>
            <a:off x="0" y="579539"/>
            <a:ext cx="4457284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FSM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Transmitter UART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F37D8-29BC-E84D-9A4B-19ED06FF4C15}"/>
              </a:ext>
            </a:extLst>
          </p:cNvPr>
          <p:cNvSpPr txBox="1"/>
          <p:nvPr/>
        </p:nvSpPr>
        <p:spPr>
          <a:xfrm>
            <a:off x="5861882" y="579539"/>
            <a:ext cx="408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l-GR" sz="2000" dirty="0">
                <a:solidFill>
                  <a:schemeClr val="bg1"/>
                </a:solidFill>
              </a:rPr>
              <a:t>Υλοποίηση </a:t>
            </a:r>
            <a:r>
              <a:rPr lang="en-US" sz="2000" dirty="0">
                <a:solidFill>
                  <a:schemeClr val="bg1"/>
                </a:solidFill>
              </a:rPr>
              <a:t>MOORE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14 States</a:t>
            </a:r>
            <a:endParaRPr lang="el-GR" sz="2000" dirty="0">
              <a:solidFill>
                <a:schemeClr val="bg1"/>
              </a:solidFill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01BD56C6-EB50-7258-74BD-40832FF6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1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4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Controller UART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1977442-0250-C5DE-498A-A675EC55EE1E}"/>
              </a:ext>
            </a:extLst>
          </p:cNvPr>
          <p:cNvSpPr txBox="1">
            <a:spLocks/>
          </p:cNvSpPr>
          <p:nvPr/>
        </p:nvSpPr>
        <p:spPr>
          <a:xfrm>
            <a:off x="171449" y="1006494"/>
            <a:ext cx="3952876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Χρειάζεται να υλοποιήσουμε ένα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 Transmitter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ώστε να το τροφοδοτεί με τα δεδομένα και να ελέγχει πότε θα στέλνει και πότε θα είναι αδρανής</a:t>
            </a:r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074D93A1-EEC8-5B25-C9BE-361960827EF8}"/>
              </a:ext>
            </a:extLst>
          </p:cNvPr>
          <p:cNvSpPr txBox="1">
            <a:spLocks/>
          </p:cNvSpPr>
          <p:nvPr/>
        </p:nvSpPr>
        <p:spPr>
          <a:xfrm>
            <a:off x="4733924" y="1006493"/>
            <a:ext cx="3952876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Χρησιμοποιείται ένας πίνακας που έχει αποθηκευμένες τις τιμές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προς μετάδοση</a:t>
            </a:r>
          </a:p>
        </p:txBody>
      </p:sp>
      <p:pic>
        <p:nvPicPr>
          <p:cNvPr id="9" name="Εικόνα 8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C58C5139-1A1C-7552-1D58-CA7D199E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2050456"/>
            <a:ext cx="3409952" cy="29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86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Τίτλος 1">
            <a:extLst>
              <a:ext uri="{FF2B5EF4-FFF2-40B4-BE49-F238E27FC236}">
                <a16:creationId xmlns:a16="http://schemas.microsoft.com/office/drawing/2014/main" id="{96C0ED54-51A6-14A5-3E09-D739613950FA}"/>
              </a:ext>
            </a:extLst>
          </p:cNvPr>
          <p:cNvSpPr txBox="1">
            <a:spLocks/>
          </p:cNvSpPr>
          <p:nvPr/>
        </p:nvSpPr>
        <p:spPr>
          <a:xfrm rot="5400000">
            <a:off x="6031545" y="2618234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Dataflow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Controller UART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CB3B06C8-AFC8-7F4C-0938-EFBE8EA9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5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16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0AABBC8-BBE0-054F-AC56-7347D7366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Τίτλος 1">
            <a:extLst>
              <a:ext uri="{FF2B5EF4-FFF2-40B4-BE49-F238E27FC236}">
                <a16:creationId xmlns:a16="http://schemas.microsoft.com/office/drawing/2014/main" id="{9EE2E291-2E36-9A81-8893-FF5CC64E4FEE}"/>
              </a:ext>
            </a:extLst>
          </p:cNvPr>
          <p:cNvSpPr txBox="1">
            <a:spLocks/>
          </p:cNvSpPr>
          <p:nvPr/>
        </p:nvSpPr>
        <p:spPr>
          <a:xfrm>
            <a:off x="0" y="579539"/>
            <a:ext cx="4457284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FSM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Controller UART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F37D8-29BC-E84D-9A4B-19ED06FF4C15}"/>
              </a:ext>
            </a:extLst>
          </p:cNvPr>
          <p:cNvSpPr txBox="1"/>
          <p:nvPr/>
        </p:nvSpPr>
        <p:spPr>
          <a:xfrm>
            <a:off x="5861882" y="579539"/>
            <a:ext cx="408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l-GR" sz="2000" dirty="0">
                <a:solidFill>
                  <a:schemeClr val="bg1"/>
                </a:solidFill>
              </a:rPr>
              <a:t>Υλοποίηση </a:t>
            </a:r>
            <a:r>
              <a:rPr lang="en-US" sz="2000" dirty="0">
                <a:solidFill>
                  <a:schemeClr val="bg1"/>
                </a:solidFill>
              </a:rPr>
              <a:t>MOORE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5 States</a:t>
            </a:r>
            <a:endParaRPr lang="el-GR" sz="2000" dirty="0">
              <a:solidFill>
                <a:schemeClr val="bg1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CEE6145-F0F2-3E43-E0D1-77E6D84D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7425"/>
            <a:ext cx="9144000" cy="3856075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E13A7075-A14A-2FE8-CA46-7A6B032B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7376"/>
            <a:ext cx="6819900" cy="385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Έλεγχος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Transmitter UART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1977442-0250-C5DE-498A-A675EC55EE1E}"/>
              </a:ext>
            </a:extLst>
          </p:cNvPr>
          <p:cNvSpPr txBox="1">
            <a:spLocks/>
          </p:cNvSpPr>
          <p:nvPr/>
        </p:nvSpPr>
        <p:spPr>
          <a:xfrm>
            <a:off x="142874" y="1317728"/>
            <a:ext cx="3952876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να θεωρηθεί λειτουργικός 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Transmitter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θα πρέπει να εκτυπώνει σωστά στο τερματικό το μήνυμα που ζητάμε χωρίς τις τιμές από το </a:t>
            </a:r>
            <a:r>
              <a:rPr lang="el-G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επιταχυνσιόμετρο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074D93A1-EEC8-5B25-C9BE-361960827EF8}"/>
              </a:ext>
            </a:extLst>
          </p:cNvPr>
          <p:cNvSpPr txBox="1">
            <a:spLocks/>
          </p:cNvSpPr>
          <p:nvPr/>
        </p:nvSpPr>
        <p:spPr>
          <a:xfrm>
            <a:off x="142874" y="3130568"/>
            <a:ext cx="3952876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Επιθυμούμε σταθερή εικόνα οπότε επιλέγουμε μεγάλο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baud rate (57600)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σβήνουμε το μήνυμα και το ξανά γράφουμε στην ίδια θέση ώστε να αλλάζουν μόνο οι τιμές</a:t>
            </a:r>
          </a:p>
        </p:txBody>
      </p:sp>
      <p:pic>
        <p:nvPicPr>
          <p:cNvPr id="10" name="Εικόνα 9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D4581546-A77A-7704-6E90-08141C23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3797"/>
            <a:ext cx="3614939" cy="20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8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Constraints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6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4711532D-6DC2-072A-D857-BAEDE385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3" y="795724"/>
            <a:ext cx="6496957" cy="2238687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AE21FB4-A818-87DC-AE35-BE446A34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3" y="3228432"/>
            <a:ext cx="2811011" cy="1677078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54521B54-C0D4-EDF0-038C-2A2D90E44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201" y="3228432"/>
            <a:ext cx="3691749" cy="17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2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Αρχικοποίηση τερματικού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Putty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1977442-0250-C5DE-498A-A675EC55EE1E}"/>
              </a:ext>
            </a:extLst>
          </p:cNvPr>
          <p:cNvSpPr txBox="1">
            <a:spLocks/>
          </p:cNvSpPr>
          <p:nvPr/>
        </p:nvSpPr>
        <p:spPr>
          <a:xfrm>
            <a:off x="276224" y="1962015"/>
            <a:ext cx="3952876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Επιλέγουμε το σωστό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που είναι η πλακέτα και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 = 57600,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ορίζουμε ότι σε κάθε μήνυμα στέλνονται 8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bits,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 bit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1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parity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στο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translation UTF-8 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04C95DF-B502-5D31-522D-CF6A5B49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15" y="936038"/>
            <a:ext cx="3825369" cy="37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78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Δοκιμή στην πλακέτα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1977442-0250-C5DE-498A-A675EC55EE1E}"/>
              </a:ext>
            </a:extLst>
          </p:cNvPr>
          <p:cNvSpPr txBox="1">
            <a:spLocks/>
          </p:cNvSpPr>
          <p:nvPr/>
        </p:nvSpPr>
        <p:spPr>
          <a:xfrm>
            <a:off x="180974" y="2266882"/>
            <a:ext cx="3086101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Αφού γίνει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Bitstream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γίνεται έλεγχος στην πλακέτα 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36511EA-F552-984A-FAA2-1B67AEF3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7" y="1434692"/>
            <a:ext cx="5519739" cy="3315159"/>
          </a:xfrm>
          <a:prstGeom prst="rect">
            <a:avLst/>
          </a:prstGeom>
        </p:spPr>
      </p:pic>
      <p:sp>
        <p:nvSpPr>
          <p:cNvPr id="7" name="Υπότιτλος 2">
            <a:extLst>
              <a:ext uri="{FF2B5EF4-FFF2-40B4-BE49-F238E27FC236}">
                <a16:creationId xmlns:a16="http://schemas.microsoft.com/office/drawing/2014/main" id="{5BD78D83-036B-3082-9199-6DB1FFC65BA9}"/>
              </a:ext>
            </a:extLst>
          </p:cNvPr>
          <p:cNvSpPr txBox="1">
            <a:spLocks/>
          </p:cNvSpPr>
          <p:nvPr/>
        </p:nvSpPr>
        <p:spPr>
          <a:xfrm>
            <a:off x="4572000" y="1041092"/>
            <a:ext cx="4718210" cy="60973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Αναμενόμενα αποτελέσματα</a:t>
            </a:r>
          </a:p>
        </p:txBody>
      </p:sp>
    </p:spTree>
    <p:extLst>
      <p:ext uri="{BB962C8B-B14F-4D97-AF65-F5344CB8AC3E}">
        <p14:creationId xmlns:p14="http://schemas.microsoft.com/office/powerpoint/2010/main" val="2518519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1152524" y="1591754"/>
            <a:ext cx="6838951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l-GR" sz="4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Ευχαριστώ για τον χρόνο σας!</a:t>
            </a:r>
          </a:p>
        </p:txBody>
      </p:sp>
    </p:spTree>
    <p:extLst>
      <p:ext uri="{BB962C8B-B14F-4D97-AF65-F5344CB8AC3E}">
        <p14:creationId xmlns:p14="http://schemas.microsoft.com/office/powerpoint/2010/main" val="161479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1">
            <a:extLst>
              <a:ext uri="{FF2B5EF4-FFF2-40B4-BE49-F238E27FC236}">
                <a16:creationId xmlns:a16="http://schemas.microsoft.com/office/drawing/2014/main" id="{4857BF9B-48A3-72BB-2A9F-35E407D48339}"/>
              </a:ext>
            </a:extLst>
          </p:cNvPr>
          <p:cNvSpPr txBox="1">
            <a:spLocks/>
          </p:cNvSpPr>
          <p:nvPr/>
        </p:nvSpPr>
        <p:spPr>
          <a:xfrm>
            <a:off x="430305" y="166926"/>
            <a:ext cx="5836024" cy="9559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Project overall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5" name="Υπότιτλος 2">
            <a:extLst>
              <a:ext uri="{FF2B5EF4-FFF2-40B4-BE49-F238E27FC236}">
                <a16:creationId xmlns:a16="http://schemas.microsoft.com/office/drawing/2014/main" id="{3638B506-E898-F3B9-B1CD-BCD03F0FCC3F}"/>
              </a:ext>
            </a:extLst>
          </p:cNvPr>
          <p:cNvSpPr txBox="1">
            <a:spLocks/>
          </p:cNvSpPr>
          <p:nvPr/>
        </p:nvSpPr>
        <p:spPr>
          <a:xfrm>
            <a:off x="215153" y="1047052"/>
            <a:ext cx="4672853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Υλοποιήθηκαν 7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modules: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module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Transmitter UART module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Transmitter Controller module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 Master module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Acceleremeter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instructions module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sort module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Double Dabble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8E67D12-4137-63FE-D289-411D66D945D8}"/>
              </a:ext>
            </a:extLst>
          </p:cNvPr>
          <p:cNvSpPr txBox="1">
            <a:spLocks/>
          </p:cNvSpPr>
          <p:nvPr/>
        </p:nvSpPr>
        <p:spPr>
          <a:xfrm>
            <a:off x="4888006" y="1082821"/>
            <a:ext cx="4040841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Υλοποιήθηκαν συνολικά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FSM’s</a:t>
            </a:r>
          </a:p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Τύπου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MOORE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για να επιτελέσουν όλες </a:t>
            </a:r>
          </a:p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Τις απαραίτητες λειτουργίες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Υπότιτλος 2">
            <a:extLst>
              <a:ext uri="{FF2B5EF4-FFF2-40B4-BE49-F238E27FC236}">
                <a16:creationId xmlns:a16="http://schemas.microsoft.com/office/drawing/2014/main" id="{2B8E570F-C4ED-CA6D-7A69-4451410CFDCA}"/>
              </a:ext>
            </a:extLst>
          </p:cNvPr>
          <p:cNvSpPr txBox="1">
            <a:spLocks/>
          </p:cNvSpPr>
          <p:nvPr/>
        </p:nvSpPr>
        <p:spPr>
          <a:xfrm>
            <a:off x="4888005" y="2757027"/>
            <a:ext cx="4040841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Έγινε χρήση της μονάδας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MMCM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1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7A560E0-9AFE-BDB8-9123-651509657A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A8385266-4DA1-D02B-CA76-81F3FFE3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49" y="49"/>
            <a:ext cx="9221949" cy="5143451"/>
          </a:xfrm>
          <a:prstGeom prst="rect">
            <a:avLst/>
          </a:prstGeom>
        </p:spPr>
      </p:pic>
      <p:sp>
        <p:nvSpPr>
          <p:cNvPr id="8" name="Τίτλος 1">
            <a:extLst>
              <a:ext uri="{FF2B5EF4-FFF2-40B4-BE49-F238E27FC236}">
                <a16:creationId xmlns:a16="http://schemas.microsoft.com/office/drawing/2014/main" id="{E59F3C12-D080-0D0B-93F4-C4886732D0CF}"/>
              </a:ext>
            </a:extLst>
          </p:cNvPr>
          <p:cNvSpPr txBox="1">
            <a:spLocks/>
          </p:cNvSpPr>
          <p:nvPr/>
        </p:nvSpPr>
        <p:spPr>
          <a:xfrm>
            <a:off x="2749895" y="2077529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Dataflow</a:t>
            </a:r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Master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12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D5E40391-763B-9695-6702-B7EF98F0A813}"/>
              </a:ext>
            </a:extLst>
          </p:cNvPr>
          <p:cNvSpPr txBox="1">
            <a:spLocks/>
          </p:cNvSpPr>
          <p:nvPr/>
        </p:nvSpPr>
        <p:spPr>
          <a:xfrm>
            <a:off x="255494" y="1209529"/>
            <a:ext cx="4672853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την υλοποίηση του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 Master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αντλήθηκαν</a:t>
            </a:r>
          </a:p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πληροφορίες από 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ώστε να γίνει</a:t>
            </a:r>
          </a:p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κατανοητός ο ακριβής τρόπος λειτουργίας του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πρωτοκόλλου </a:t>
            </a:r>
          </a:p>
        </p:txBody>
      </p:sp>
      <p:sp>
        <p:nvSpPr>
          <p:cNvPr id="5" name="Υπότιτλος 2">
            <a:extLst>
              <a:ext uri="{FF2B5EF4-FFF2-40B4-BE49-F238E27FC236}">
                <a16:creationId xmlns:a16="http://schemas.microsoft.com/office/drawing/2014/main" id="{F9108963-40C8-B755-3AA8-1AF932BA526A}"/>
              </a:ext>
            </a:extLst>
          </p:cNvPr>
          <p:cNvSpPr txBox="1">
            <a:spLocks/>
          </p:cNvSpPr>
          <p:nvPr/>
        </p:nvSpPr>
        <p:spPr>
          <a:xfrm>
            <a:off x="255494" y="3106271"/>
            <a:ext cx="4672853" cy="131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Λήφθηκαν υπόψιν και οι απαραίτητοι χρονισμοί    </a:t>
            </a:r>
          </a:p>
          <a:p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Που δίνονται στο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datasheet</a:t>
            </a:r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του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ADXL-362</a:t>
            </a:r>
          </a:p>
          <a:p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σωστή επικοινωνία 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489C145-6BF5-FC07-A7F0-1A32910B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20" y="897058"/>
            <a:ext cx="3497280" cy="1940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Εικόνα 6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0B204EB9-2EA7-0B3E-53CC-54E81C5E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15" y="3106271"/>
            <a:ext cx="2997090" cy="1711574"/>
          </a:xfrm>
          <a:prstGeom prst="roundRect">
            <a:avLst>
              <a:gd name="adj" fmla="val 1352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Τίτλος 1">
            <a:extLst>
              <a:ext uri="{FF2B5EF4-FFF2-40B4-BE49-F238E27FC236}">
                <a16:creationId xmlns:a16="http://schemas.microsoft.com/office/drawing/2014/main" id="{F8BB17EB-5D08-839C-ECF1-969D607592C0}"/>
              </a:ext>
            </a:extLst>
          </p:cNvPr>
          <p:cNvSpPr txBox="1">
            <a:spLocks/>
          </p:cNvSpPr>
          <p:nvPr/>
        </p:nvSpPr>
        <p:spPr>
          <a:xfrm>
            <a:off x="342899" y="237990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Master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432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330519-EA8B-F717-5626-E243929646A7}"/>
              </a:ext>
            </a:extLst>
          </p:cNvPr>
          <p:cNvSpPr txBox="1"/>
          <p:nvPr/>
        </p:nvSpPr>
        <p:spPr>
          <a:xfrm>
            <a:off x="549089" y="1482119"/>
            <a:ext cx="3476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Οι βασικές συνδέσεις του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είναι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MOSI: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Η έξοδος του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Master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και είσοδος του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Slave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MISO: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Η έξοδος του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Slave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και είσοδος του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Master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CS: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Επιλογή του αντίστοιχου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slave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και αρχή επικοινωνίας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SCLK: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Ρολόι επικοινωνίας (από 1-8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Mhz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για το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ADXL362)</a:t>
            </a:r>
            <a:endParaRPr lang="el-GR" sz="1600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6" name="Γραφικό 5">
            <a:extLst>
              <a:ext uri="{FF2B5EF4-FFF2-40B4-BE49-F238E27FC236}">
                <a16:creationId xmlns:a16="http://schemas.microsoft.com/office/drawing/2014/main" id="{94D02676-B361-DCB8-C08D-79039308B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477" y="1815882"/>
            <a:ext cx="3711558" cy="1487691"/>
          </a:xfrm>
          <a:prstGeom prst="rect">
            <a:avLst/>
          </a:prstGeom>
        </p:spPr>
      </p:pic>
      <p:sp>
        <p:nvSpPr>
          <p:cNvPr id="7" name="Τίτλος 1">
            <a:extLst>
              <a:ext uri="{FF2B5EF4-FFF2-40B4-BE49-F238E27FC236}">
                <a16:creationId xmlns:a16="http://schemas.microsoft.com/office/drawing/2014/main" id="{DDBAC132-0F70-984D-5A1C-977370D80631}"/>
              </a:ext>
            </a:extLst>
          </p:cNvPr>
          <p:cNvSpPr txBox="1">
            <a:spLocks/>
          </p:cNvSpPr>
          <p:nvPr/>
        </p:nvSpPr>
        <p:spPr>
          <a:xfrm>
            <a:off x="430305" y="166926"/>
            <a:ext cx="5836024" cy="9559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34084D39-6DAB-9248-5542-9F4D9BB7F85A}"/>
              </a:ext>
            </a:extLst>
          </p:cNvPr>
          <p:cNvSpPr txBox="1">
            <a:spLocks/>
          </p:cNvSpPr>
          <p:nvPr/>
        </p:nvSpPr>
        <p:spPr>
          <a:xfrm>
            <a:off x="482972" y="166926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Master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50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1">
            <a:extLst>
              <a:ext uri="{FF2B5EF4-FFF2-40B4-BE49-F238E27FC236}">
                <a16:creationId xmlns:a16="http://schemas.microsoft.com/office/drawing/2014/main" id="{4857BF9B-48A3-72BB-2A9F-35E407D48339}"/>
              </a:ext>
            </a:extLst>
          </p:cNvPr>
          <p:cNvSpPr txBox="1">
            <a:spLocks/>
          </p:cNvSpPr>
          <p:nvPr/>
        </p:nvSpPr>
        <p:spPr>
          <a:xfrm>
            <a:off x="430305" y="166926"/>
            <a:ext cx="5836024" cy="9559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Χρήση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MMCM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5" name="Υπότιτλος 2">
            <a:extLst>
              <a:ext uri="{FF2B5EF4-FFF2-40B4-BE49-F238E27FC236}">
                <a16:creationId xmlns:a16="http://schemas.microsoft.com/office/drawing/2014/main" id="{3638B506-E898-F3B9-B1CD-BCD03F0FCC3F}"/>
              </a:ext>
            </a:extLst>
          </p:cNvPr>
          <p:cNvSpPr txBox="1">
            <a:spLocks/>
          </p:cNvSpPr>
          <p:nvPr/>
        </p:nvSpPr>
        <p:spPr>
          <a:xfrm>
            <a:off x="275665" y="1172378"/>
            <a:ext cx="4672853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Επιλέγεται να χρησιμοποιηθεί ένα ρολόι των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Mhz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(200 ns)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το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με την χρήση του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MMCM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να μετατρέψει το ρολόι των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100Mhz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στο επιθυμητό</a:t>
            </a:r>
          </a:p>
        </p:txBody>
      </p:sp>
      <p:pic>
        <p:nvPicPr>
          <p:cNvPr id="7" name="Εικόνα 6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CAFB2A0D-CA97-95D1-0DF4-326BB9BB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97" y="2174236"/>
            <a:ext cx="4723638" cy="726040"/>
          </a:xfrm>
          <a:prstGeom prst="rect">
            <a:avLst/>
          </a:prstGeom>
        </p:spPr>
      </p:pic>
      <p:sp>
        <p:nvSpPr>
          <p:cNvPr id="9" name="Υπότιτλος 2">
            <a:extLst>
              <a:ext uri="{FF2B5EF4-FFF2-40B4-BE49-F238E27FC236}">
                <a16:creationId xmlns:a16="http://schemas.microsoft.com/office/drawing/2014/main" id="{082F529B-C1C6-7639-5961-CC5CDE303DA3}"/>
              </a:ext>
            </a:extLst>
          </p:cNvPr>
          <p:cNvSpPr txBox="1">
            <a:spLocks/>
          </p:cNvSpPr>
          <p:nvPr/>
        </p:nvSpPr>
        <p:spPr>
          <a:xfrm>
            <a:off x="168087" y="3313457"/>
            <a:ext cx="4424083" cy="1315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Με την χρήση των παρακάτω εξισώσεων, προκύπτει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M(CLKFBOUT_MULT_F) = 32, D(DIVCLK_DIVIDE) = 5 </a:t>
            </a:r>
            <a:r>
              <a:rPr lang="el-G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και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O(CLKOUT_DIVIDE) = 128</a:t>
            </a:r>
            <a:endParaRPr lang="el-G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5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5EB879-D9B3-74FB-B082-5590528A1E23}"/>
              </a:ext>
            </a:extLst>
          </p:cNvPr>
          <p:cNvSpPr txBox="1"/>
          <p:nvPr/>
        </p:nvSpPr>
        <p:spPr>
          <a:xfrm>
            <a:off x="457200" y="1734670"/>
            <a:ext cx="3570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Βασικό στοιχείο του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Master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αποτελεί ένας 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Shift Register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των 8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-bits </a:t>
            </a:r>
            <a:r>
              <a:rPr lang="el-GR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όπου κρατάει αποθηκευμένο το μήνυμα προς αποστολή καθώς επίσης αποθηκεύει και τα δεδομένα που έρχονται από το</a:t>
            </a:r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l-GR" sz="1600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επιταχυνσιόμετρο</a:t>
            </a:r>
            <a:endParaRPr lang="el-GR" sz="1600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69D6286-BDBE-49EC-3683-1FD0895B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70" y="1780330"/>
            <a:ext cx="3810000" cy="15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EE5E090F-D676-6900-DEB6-0D43806DDA7A}"/>
              </a:ext>
            </a:extLst>
          </p:cNvPr>
          <p:cNvSpPr txBox="1">
            <a:spLocks/>
          </p:cNvSpPr>
          <p:nvPr/>
        </p:nvSpPr>
        <p:spPr>
          <a:xfrm>
            <a:off x="482972" y="166926"/>
            <a:ext cx="5730689" cy="4942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Υλοποίηση </a:t>
            </a:r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SPI Master</a:t>
            </a:r>
            <a:endParaRPr lang="el-GR" sz="28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90691497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1814</Words>
  <Application>Microsoft Office PowerPoint</Application>
  <PresentationFormat>Προβολή στην οθόνη (16:9)</PresentationFormat>
  <Paragraphs>152</Paragraphs>
  <Slides>39</Slides>
  <Notes>21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39</vt:i4>
      </vt:variant>
    </vt:vector>
  </HeadingPairs>
  <TitlesOfParts>
    <vt:vector size="46" baseType="lpstr">
      <vt:lpstr>Calibri</vt:lpstr>
      <vt:lpstr>Muli</vt:lpstr>
      <vt:lpstr>Arial</vt:lpstr>
      <vt:lpstr>Cambria Math</vt:lpstr>
      <vt:lpstr>Wingdings</vt:lpstr>
      <vt:lpstr>Lexend Deca</vt:lpstr>
      <vt:lpstr>Aliena template</vt:lpstr>
      <vt:lpstr>Τελική εργασία ECE-333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Δημήτρης Παπαδόπουλος</dc:creator>
  <cp:lastModifiedBy>dtsalapatas@o365.uth.gr</cp:lastModifiedBy>
  <cp:revision>4</cp:revision>
  <dcterms:modified xsi:type="dcterms:W3CDTF">2023-02-16T07:28:41Z</dcterms:modified>
</cp:coreProperties>
</file>